
<file path=[Content_Types].xml><?xml version="1.0" encoding="utf-8"?>
<Types xmlns="http://schemas.openxmlformats.org/package/2006/content-types">
  <Default Extension="xml" ContentType="application/xml"/>
  <Default Extension="jpeg" ContentType="image/jpeg"/>
  <Default Extension="JPG" ContentType="image/.jpg"/>
  <Default Extension="wmf" ContentType="image/x-wmf"/>
  <Default Extension="png" ContentType="image/png"/>
  <Default Extension="gif" ContentType="image/gif"/>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506" r:id="rId7"/>
    <p:sldId id="507" r:id="rId8"/>
    <p:sldId id="508" r:id="rId9"/>
    <p:sldId id="509" r:id="rId10"/>
    <p:sldId id="532" r:id="rId11"/>
    <p:sldId id="533" r:id="rId12"/>
    <p:sldId id="562" r:id="rId13"/>
    <p:sldId id="534" r:id="rId14"/>
    <p:sldId id="535" r:id="rId15"/>
    <p:sldId id="340" r:id="rId16"/>
    <p:sldId id="501" r:id="rId17"/>
    <p:sldId id="502" r:id="rId18"/>
    <p:sldId id="505" r:id="rId19"/>
    <p:sldId id="504" r:id="rId20"/>
    <p:sldId id="261" r:id="rId21"/>
    <p:sldId id="442" r:id="rId22"/>
    <p:sldId id="483" r:id="rId23"/>
    <p:sldId id="480" r:id="rId24"/>
    <p:sldId id="564" r:id="rId25"/>
    <p:sldId id="481" r:id="rId26"/>
    <p:sldId id="485" r:id="rId27"/>
    <p:sldId id="486" r:id="rId28"/>
    <p:sldId id="563" r:id="rId29"/>
    <p:sldId id="446" r:id="rId30"/>
    <p:sldId id="565" r:id="rId31"/>
    <p:sldId id="566" r:id="rId32"/>
    <p:sldId id="567" r:id="rId33"/>
    <p:sldId id="487" r:id="rId34"/>
    <p:sldId id="488" r:id="rId35"/>
    <p:sldId id="494" r:id="rId36"/>
    <p:sldId id="495" r:id="rId37"/>
    <p:sldId id="496" r:id="rId38"/>
    <p:sldId id="497" r:id="rId39"/>
    <p:sldId id="568" r:id="rId40"/>
    <p:sldId id="571" r:id="rId41"/>
    <p:sldId id="573" r:id="rId42"/>
    <p:sldId id="572" r:id="rId43"/>
    <p:sldId id="574" r:id="rId44"/>
    <p:sldId id="449" r:id="rId45"/>
    <p:sldId id="558" r:id="rId46"/>
    <p:sldId id="287" r:id="rId47"/>
    <p:sldId id="559" r:id="rId48"/>
    <p:sldId id="277" r:id="rId49"/>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728F"/>
    <a:srgbClr val="7C93A8"/>
    <a:srgbClr val="6682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101" d="100"/>
          <a:sy n="101" d="100"/>
        </p:scale>
        <p:origin x="198"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gs" Target="tags/tag2.xml"/><Relationship Id="rId54" Type="http://schemas.openxmlformats.org/officeDocument/2006/relationships/customXml" Target="../customXml/item1.xml"/><Relationship Id="rId53" Type="http://schemas.openxmlformats.org/officeDocument/2006/relationships/customXmlProps" Target="../customXml/itemProps1.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16867 4646,'16'0,"0"0,-16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16148 4247,'16'0,"0"0,-16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16180 4247,'16'0,"0"0,0 0,0 0,-16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16260 4247,'16'0,"0"0,-16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16324 4247,'28'0,"0"0,1 0,-1 0,0 0,-28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16436 4247,'15'0,"1"0,0 0,0 0,-16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16547 4247,'32'0,"-16"0,0 0,-16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16691 4256,'28'0,"1"0,-1 0,28-28,29-1,-85 29</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16851 4199,'16'0,"0"0,0 0,0-16,-16 16</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16947 4183,'16'0,"0"0,0 0,-16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17027 4195,'28'0,"-1"0,30 0,-29-28,-28 28</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16947 4582,'16'0,"0"0,0-16,-16 0,0 16</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17154 4167,'16'0,"0"0,0 0,0 0,-16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17250 4167,'16'0,"0"0,16-16,-32 16</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17346 4135,'16'0,"-16"0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16755 3688,'-16'0,"32"16,-16-16</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16771 3720,'16'16,"0"0,0 0,0-16,-16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16867 3784,'16'16,"0"0,0-16,0 16,-16-16</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16979 3832,'28'28,"1"1,-1-1,1-28,-3 0,-26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17090 3880,'28'27,"0"1,1 0,-1-28,0 0,-28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17202 3927,'16'16,"-16"0,32 0,-16-16,-16 16,0-16</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17314 4007,'16'16,"0"0,-16-16</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17043 4518,'31'-16,"-15"16,-16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17378 4055,'16'0,"-16"0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17410 4071,'0'16,"0"0,0-16</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17410 4151,'0'0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17266 4007,'0'28,"28"-28,0 0,-28 28,29 1,27-1,1 0,-29 0,-28 1,28-29,0 0,-28 28,0 0,0 0,-56 1,56-1,0 0,-28 0,-1 29,1-57,28 28,0 0,0-28</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17090 4471,'16'-16,"16"16,-32-32,0 32</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17170 4391,'16'0,"0"-16,0-16,-16 32</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17266 4295,'0'-16,"16"16,-16-16,0 0,0 16</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17298 4231,'32'-16,"-16"0,-16 16</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17362 4167,'32'-16,"-32"0,0 0,0 16</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6-01T14:33:21"/>
    </inkml:context>
    <inkml:brush xml:id="br0">
      <inkml:brushProperty name="width" value="0.05292" units="cm"/>
      <inkml:brushProperty name="height" value="0.05292" units="cm"/>
      <inkml:brushProperty name="color" value="#000000"/>
    </inkml:brush>
  </inkml:definitions>
  <inkml:trace contextRef="#ctx0" brushRef="#br0">17410 4087,'0'0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1C7F5-C244-4B64-AA64-50031D93392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0866D-7C1A-4AC4-BD90-D82256C688A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0">
    <p:spTree>
      <p:nvGrpSpPr>
        <p:cNvPr id="1" name=""/>
        <p:cNvGrpSpPr/>
        <p:nvPr/>
      </p:nvGrpSpPr>
      <p:grpSpPr>
        <a:xfrm>
          <a:off x="0" y="0"/>
          <a:ext cx="0" cy="0"/>
          <a:chOff x="0" y="0"/>
          <a:chExt cx="0" cy="0"/>
        </a:xfrm>
      </p:grpSpPr>
      <p:sp>
        <p:nvSpPr>
          <p:cNvPr id="1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43.png"/><Relationship Id="rId4" Type="http://schemas.openxmlformats.org/officeDocument/2006/relationships/image" Target="../media/image38.jpe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image" Target="../media/image39.jpe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jpe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2.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customXml" Target="../ink/ink1.xml"/><Relationship Id="rId71" Type="http://schemas.openxmlformats.org/officeDocument/2006/relationships/notesSlide" Target="../notesSlides/notesSlide12.xml"/><Relationship Id="rId70" Type="http://schemas.openxmlformats.org/officeDocument/2006/relationships/slideLayout" Target="../slideLayouts/slideLayout2.xml"/><Relationship Id="rId7" Type="http://schemas.openxmlformats.org/officeDocument/2006/relationships/image" Target="../media/image46.png"/><Relationship Id="rId69" Type="http://schemas.openxmlformats.org/officeDocument/2006/relationships/image" Target="../media/image39.jpeg"/><Relationship Id="rId68" Type="http://schemas.openxmlformats.org/officeDocument/2006/relationships/image" Target="../media/image74.png"/><Relationship Id="rId67" Type="http://schemas.openxmlformats.org/officeDocument/2006/relationships/image" Target="../media/image73.png"/><Relationship Id="rId66" Type="http://schemas.openxmlformats.org/officeDocument/2006/relationships/customXml" Target="../ink/ink33.xml"/><Relationship Id="rId65" Type="http://schemas.openxmlformats.org/officeDocument/2006/relationships/customXml" Target="../ink/ink32.xml"/><Relationship Id="rId64" Type="http://schemas.openxmlformats.org/officeDocument/2006/relationships/image" Target="../media/image72.png"/><Relationship Id="rId63" Type="http://schemas.openxmlformats.org/officeDocument/2006/relationships/customXml" Target="../ink/ink31.xml"/><Relationship Id="rId62" Type="http://schemas.openxmlformats.org/officeDocument/2006/relationships/customXml" Target="../ink/ink30.xml"/><Relationship Id="rId61" Type="http://schemas.openxmlformats.org/officeDocument/2006/relationships/image" Target="../media/image71.png"/><Relationship Id="rId60" Type="http://schemas.openxmlformats.org/officeDocument/2006/relationships/customXml" Target="../ink/ink29.xml"/><Relationship Id="rId6" Type="http://schemas.openxmlformats.org/officeDocument/2006/relationships/image" Target="../media/image45.png"/><Relationship Id="rId59" Type="http://schemas.openxmlformats.org/officeDocument/2006/relationships/image" Target="../media/image70.png"/><Relationship Id="rId58" Type="http://schemas.openxmlformats.org/officeDocument/2006/relationships/customXml" Target="../ink/ink28.xml"/><Relationship Id="rId57" Type="http://schemas.openxmlformats.org/officeDocument/2006/relationships/image" Target="../media/image69.png"/><Relationship Id="rId56" Type="http://schemas.openxmlformats.org/officeDocument/2006/relationships/customXml" Target="../ink/ink27.xml"/><Relationship Id="rId55" Type="http://schemas.openxmlformats.org/officeDocument/2006/relationships/image" Target="../media/image68.png"/><Relationship Id="rId54" Type="http://schemas.openxmlformats.org/officeDocument/2006/relationships/customXml" Target="../ink/ink26.xml"/><Relationship Id="rId53" Type="http://schemas.openxmlformats.org/officeDocument/2006/relationships/image" Target="../media/image67.png"/><Relationship Id="rId52" Type="http://schemas.openxmlformats.org/officeDocument/2006/relationships/customXml" Target="../ink/ink25.xml"/><Relationship Id="rId51" Type="http://schemas.openxmlformats.org/officeDocument/2006/relationships/image" Target="../media/image66.png"/><Relationship Id="rId50" Type="http://schemas.openxmlformats.org/officeDocument/2006/relationships/customXml" Target="../ink/ink24.xml"/><Relationship Id="rId5" Type="http://schemas.openxmlformats.org/officeDocument/2006/relationships/image" Target="../media/image43.png"/><Relationship Id="rId49" Type="http://schemas.openxmlformats.org/officeDocument/2006/relationships/image" Target="../media/image65.png"/><Relationship Id="rId48" Type="http://schemas.openxmlformats.org/officeDocument/2006/relationships/customXml" Target="../ink/ink23.xml"/><Relationship Id="rId47" Type="http://schemas.openxmlformats.org/officeDocument/2006/relationships/image" Target="../media/image64.png"/><Relationship Id="rId46" Type="http://schemas.openxmlformats.org/officeDocument/2006/relationships/customXml" Target="../ink/ink22.xml"/><Relationship Id="rId45" Type="http://schemas.openxmlformats.org/officeDocument/2006/relationships/image" Target="../media/image63.png"/><Relationship Id="rId44" Type="http://schemas.openxmlformats.org/officeDocument/2006/relationships/customXml" Target="../ink/ink21.xml"/><Relationship Id="rId43" Type="http://schemas.openxmlformats.org/officeDocument/2006/relationships/customXml" Target="../ink/ink20.xml"/><Relationship Id="rId42" Type="http://schemas.openxmlformats.org/officeDocument/2006/relationships/image" Target="../media/image62.png"/><Relationship Id="rId41" Type="http://schemas.openxmlformats.org/officeDocument/2006/relationships/customXml" Target="../ink/ink19.xml"/><Relationship Id="rId40" Type="http://schemas.openxmlformats.org/officeDocument/2006/relationships/image" Target="../media/image61.png"/><Relationship Id="rId4" Type="http://schemas.openxmlformats.org/officeDocument/2006/relationships/image" Target="../media/image38.jpeg"/><Relationship Id="rId39" Type="http://schemas.openxmlformats.org/officeDocument/2006/relationships/customXml" Target="../ink/ink18.xml"/><Relationship Id="rId38" Type="http://schemas.openxmlformats.org/officeDocument/2006/relationships/image" Target="../media/image60.png"/><Relationship Id="rId37" Type="http://schemas.openxmlformats.org/officeDocument/2006/relationships/customXml" Target="../ink/ink17.xml"/><Relationship Id="rId36" Type="http://schemas.openxmlformats.org/officeDocument/2006/relationships/image" Target="../media/image59.png"/><Relationship Id="rId35" Type="http://schemas.openxmlformats.org/officeDocument/2006/relationships/customXml" Target="../ink/ink16.xml"/><Relationship Id="rId34" Type="http://schemas.openxmlformats.org/officeDocument/2006/relationships/customXml" Target="../ink/ink15.xml"/><Relationship Id="rId33" Type="http://schemas.openxmlformats.org/officeDocument/2006/relationships/image" Target="../media/image58.png"/><Relationship Id="rId32" Type="http://schemas.openxmlformats.org/officeDocument/2006/relationships/customXml" Target="../ink/ink14.xml"/><Relationship Id="rId31" Type="http://schemas.openxmlformats.org/officeDocument/2006/relationships/image" Target="../media/image57.png"/><Relationship Id="rId30" Type="http://schemas.openxmlformats.org/officeDocument/2006/relationships/customXml" Target="../ink/ink13.xml"/><Relationship Id="rId3" Type="http://schemas.openxmlformats.org/officeDocument/2006/relationships/image" Target="../media/image42.png"/><Relationship Id="rId29" Type="http://schemas.openxmlformats.org/officeDocument/2006/relationships/customXml" Target="../ink/ink12.xml"/><Relationship Id="rId28" Type="http://schemas.openxmlformats.org/officeDocument/2006/relationships/image" Target="../media/image56.png"/><Relationship Id="rId27" Type="http://schemas.openxmlformats.org/officeDocument/2006/relationships/customXml" Target="../ink/ink11.xml"/><Relationship Id="rId26" Type="http://schemas.openxmlformats.org/officeDocument/2006/relationships/customXml" Target="../ink/ink10.xml"/><Relationship Id="rId25" Type="http://schemas.openxmlformats.org/officeDocument/2006/relationships/image" Target="../media/image55.png"/><Relationship Id="rId24" Type="http://schemas.openxmlformats.org/officeDocument/2006/relationships/customXml" Target="../ink/ink9.xml"/><Relationship Id="rId23" Type="http://schemas.openxmlformats.org/officeDocument/2006/relationships/image" Target="../media/image54.png"/><Relationship Id="rId22" Type="http://schemas.openxmlformats.org/officeDocument/2006/relationships/customXml" Target="../ink/ink8.xml"/><Relationship Id="rId21" Type="http://schemas.openxmlformats.org/officeDocument/2006/relationships/image" Target="../media/image53.png"/><Relationship Id="rId20" Type="http://schemas.openxmlformats.org/officeDocument/2006/relationships/customXml" Target="../ink/ink7.xml"/><Relationship Id="rId2" Type="http://schemas.openxmlformats.org/officeDocument/2006/relationships/image" Target="../media/image41.png"/><Relationship Id="rId19" Type="http://schemas.openxmlformats.org/officeDocument/2006/relationships/image" Target="../media/image52.png"/><Relationship Id="rId18" Type="http://schemas.openxmlformats.org/officeDocument/2006/relationships/customXml" Target="../ink/ink6.xml"/><Relationship Id="rId17" Type="http://schemas.openxmlformats.org/officeDocument/2006/relationships/image" Target="../media/image51.png"/><Relationship Id="rId16" Type="http://schemas.openxmlformats.org/officeDocument/2006/relationships/customXml" Target="../ink/ink5.xml"/><Relationship Id="rId15" Type="http://schemas.openxmlformats.org/officeDocument/2006/relationships/image" Target="../media/image50.png"/><Relationship Id="rId14" Type="http://schemas.openxmlformats.org/officeDocument/2006/relationships/customXml" Target="../ink/ink4.xml"/><Relationship Id="rId13" Type="http://schemas.openxmlformats.org/officeDocument/2006/relationships/image" Target="../media/image49.png"/><Relationship Id="rId12" Type="http://schemas.openxmlformats.org/officeDocument/2006/relationships/customXml" Target="../ink/ink3.xml"/><Relationship Id="rId11" Type="http://schemas.openxmlformats.org/officeDocument/2006/relationships/image" Target="../media/image48.png"/><Relationship Id="rId10" Type="http://schemas.openxmlformats.org/officeDocument/2006/relationships/customXml" Target="../ink/ink2.xml"/><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8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94.jpeg"/><Relationship Id="rId1" Type="http://schemas.openxmlformats.org/officeDocument/2006/relationships/image" Target="../media/image9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106.png"/><Relationship Id="rId1" Type="http://schemas.openxmlformats.org/officeDocument/2006/relationships/image" Target="../media/image10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07.GI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11.GIF"/></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112.png"/><Relationship Id="rId2" Type="http://schemas.openxmlformats.org/officeDocument/2006/relationships/image" Target="../media/image92.jpeg"/><Relationship Id="rId1" Type="http://schemas.openxmlformats.org/officeDocument/2006/relationships/hyperlink" Target="DOA&#25913;&#36827;&#27979;&#35797;.mp4" TargetMode="Externa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114.png"/><Relationship Id="rId1" Type="http://schemas.openxmlformats.org/officeDocument/2006/relationships/image" Target="../media/image113.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image" Target="../media/image115.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118.GIF"/><Relationship Id="rId1" Type="http://schemas.openxmlformats.org/officeDocument/2006/relationships/hyperlink" Target="&#36895;&#24230;&#27979;&#35797;.mp4"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image" Target="../media/image119.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122.png"/><Relationship Id="rId2" Type="http://schemas.openxmlformats.org/officeDocument/2006/relationships/image" Target="../media/image39.jpeg"/><Relationship Id="rId1" Type="http://schemas.openxmlformats.org/officeDocument/2006/relationships/image" Target="../media/image12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image" Target="../media/image10.wmf"/><Relationship Id="rId3" Type="http://schemas.openxmlformats.org/officeDocument/2006/relationships/image" Target="../media/image9.png"/><Relationship Id="rId2" Type="http://schemas.openxmlformats.org/officeDocument/2006/relationships/image" Target="../media/image8.wmf"/><Relationship Id="rId17" Type="http://schemas.openxmlformats.org/officeDocument/2006/relationships/notesSlide" Target="../notesSlides/notesSlide5.xml"/><Relationship Id="rId16" Type="http://schemas.openxmlformats.org/officeDocument/2006/relationships/slideLayout" Target="../slideLayouts/slideLayout2.xml"/><Relationship Id="rId15" Type="http://schemas.openxmlformats.org/officeDocument/2006/relationships/image" Target="../media/image21.pn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6.png"/><Relationship Id="rId1" Type="http://schemas.openxmlformats.org/officeDocument/2006/relationships/image" Target="../media/image7.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9.jpeg"/><Relationship Id="rId7" Type="http://schemas.openxmlformats.org/officeDocument/2006/relationships/image" Target="../media/image38.jpe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0" Type="http://schemas.openxmlformats.org/officeDocument/2006/relationships/notesSlide" Target="../notesSlides/notesSlide9.xml"/><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u=2247347786,909446450&amp;fm=26&amp;gp=0"/>
          <p:cNvPicPr>
            <a:picLocks noChangeAspect="1"/>
          </p:cNvPicPr>
          <p:nvPr/>
        </p:nvPicPr>
        <p:blipFill>
          <a:blip r:embed="rId1"/>
          <a:srcRect l="15309" r="17009"/>
          <a:stretch>
            <a:fillRect/>
          </a:stretch>
        </p:blipFill>
        <p:spPr>
          <a:xfrm>
            <a:off x="7291070" y="2551430"/>
            <a:ext cx="4752975" cy="4677410"/>
          </a:xfrm>
          <a:prstGeom prst="diamond">
            <a:avLst/>
          </a:prstGeom>
        </p:spPr>
      </p:pic>
      <p:pic>
        <p:nvPicPr>
          <p:cNvPr id="3" name="图片 2" descr="u=567998588,1277548433&amp;fm=11&amp;gp=0"/>
          <p:cNvPicPr>
            <a:picLocks noChangeAspect="1"/>
          </p:cNvPicPr>
          <p:nvPr/>
        </p:nvPicPr>
        <p:blipFill>
          <a:blip r:embed="rId2"/>
          <a:srcRect l="14753" r="15769"/>
          <a:stretch>
            <a:fillRect/>
          </a:stretch>
        </p:blipFill>
        <p:spPr>
          <a:xfrm>
            <a:off x="4774565" y="-60960"/>
            <a:ext cx="4823460" cy="4638040"/>
          </a:xfrm>
          <a:prstGeom prst="diamond">
            <a:avLst/>
          </a:prstGeom>
        </p:spPr>
      </p:pic>
      <p:sp>
        <p:nvSpPr>
          <p:cNvPr id="4" name="任意多边形 11"/>
          <p:cNvSpPr/>
          <p:nvPr/>
        </p:nvSpPr>
        <p:spPr>
          <a:xfrm rot="2700000">
            <a:off x="8134883" y="-1532659"/>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10588346" y="685063"/>
            <a:ext cx="3307772" cy="3307772"/>
          </a:xfrm>
          <a:prstGeom prst="rect">
            <a:avLst/>
          </a:prstGeom>
          <a:blipFill dpi="0" rotWithShape="0">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17"/>
          <p:cNvSpPr/>
          <p:nvPr/>
        </p:nvSpPr>
        <p:spPr>
          <a:xfrm rot="2700000">
            <a:off x="11060536" y="5100169"/>
            <a:ext cx="1309060" cy="2618241"/>
          </a:xfrm>
          <a:custGeom>
            <a:avLst/>
            <a:gdLst>
              <a:gd name="connsiteX0" fmla="*/ 0 w 1300154"/>
              <a:gd name="connsiteY0" fmla="*/ 0 h 2580410"/>
              <a:gd name="connsiteX1" fmla="*/ 19898 w 1300154"/>
              <a:gd name="connsiteY1" fmla="*/ 0 h 2580410"/>
              <a:gd name="connsiteX2" fmla="*/ 1300154 w 1300154"/>
              <a:gd name="connsiteY2" fmla="*/ 1280256 h 2580410"/>
              <a:gd name="connsiteX3" fmla="*/ 0 w 1300154"/>
              <a:gd name="connsiteY3" fmla="*/ 2580410 h 2580410"/>
            </a:gdLst>
            <a:ahLst/>
            <a:cxnLst>
              <a:cxn ang="0">
                <a:pos x="connsiteX0" y="connsiteY0"/>
              </a:cxn>
              <a:cxn ang="0">
                <a:pos x="connsiteX1" y="connsiteY1"/>
              </a:cxn>
              <a:cxn ang="0">
                <a:pos x="connsiteX2" y="connsiteY2"/>
              </a:cxn>
              <a:cxn ang="0">
                <a:pos x="connsiteX3" y="connsiteY3"/>
              </a:cxn>
            </a:cxnLst>
            <a:rect l="l" t="t" r="r" b="b"/>
            <a:pathLst>
              <a:path w="1300154" h="2580410">
                <a:moveTo>
                  <a:pt x="0" y="0"/>
                </a:moveTo>
                <a:lnTo>
                  <a:pt x="19898" y="0"/>
                </a:lnTo>
                <a:lnTo>
                  <a:pt x="1300154" y="1280256"/>
                </a:lnTo>
                <a:lnTo>
                  <a:pt x="0" y="258041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36"/>
          <p:cNvSpPr/>
          <p:nvPr/>
        </p:nvSpPr>
        <p:spPr>
          <a:xfrm rot="16200000">
            <a:off x="5010151" y="-546735"/>
            <a:ext cx="6858001" cy="7829548"/>
          </a:xfrm>
          <a:custGeom>
            <a:avLst/>
            <a:gdLst>
              <a:gd name="connsiteX0" fmla="*/ 6858001 w 6858001"/>
              <a:gd name="connsiteY0" fmla="*/ 2220594 h 7829548"/>
              <a:gd name="connsiteX1" fmla="*/ 6858001 w 6858001"/>
              <a:gd name="connsiteY1" fmla="*/ 7829548 h 7829548"/>
              <a:gd name="connsiteX2" fmla="*/ 0 w 6858001"/>
              <a:gd name="connsiteY2" fmla="*/ 7829548 h 7829548"/>
              <a:gd name="connsiteX3" fmla="*/ 0 w 6858001"/>
              <a:gd name="connsiteY3" fmla="*/ 4490484 h 7829548"/>
              <a:gd name="connsiteX4" fmla="*/ 4531707 w 6858001"/>
              <a:gd name="connsiteY4" fmla="*/ 0 h 7829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1" h="7829548">
                <a:moveTo>
                  <a:pt x="6858001" y="2220594"/>
                </a:moveTo>
                <a:lnTo>
                  <a:pt x="6858001" y="7829548"/>
                </a:lnTo>
                <a:lnTo>
                  <a:pt x="0" y="7829548"/>
                </a:lnTo>
                <a:lnTo>
                  <a:pt x="0" y="4490484"/>
                </a:lnTo>
                <a:lnTo>
                  <a:pt x="4531707" y="0"/>
                </a:lnTo>
                <a:close/>
              </a:path>
            </a:pathLst>
          </a:cu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45"/>
          <p:cNvSpPr/>
          <p:nvPr/>
        </p:nvSpPr>
        <p:spPr>
          <a:xfrm rot="2700000">
            <a:off x="2912416" y="-1603778"/>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直角三角形 11"/>
          <p:cNvSpPr/>
          <p:nvPr/>
        </p:nvSpPr>
        <p:spPr>
          <a:xfrm rot="8100000">
            <a:off x="6311733" y="5738705"/>
            <a:ext cx="2135726" cy="213572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0" y="1539875"/>
            <a:ext cx="7706995" cy="5539105"/>
          </a:xfrm>
          <a:prstGeom prst="rect">
            <a:avLst/>
          </a:prstGeom>
          <a:noFill/>
        </p:spPr>
        <p:txBody>
          <a:bodyPr wrap="square" rtlCol="0">
            <a:spAutoFit/>
          </a:bodyPr>
          <a:lstStyle/>
          <a:p>
            <a:pPr>
              <a:lnSpc>
                <a:spcPct val="150000"/>
              </a:lnSpc>
            </a:pPr>
            <a:r>
              <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rPr>
              <a:t> </a:t>
            </a:r>
            <a:endPar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endParaRPr>
          </a:p>
          <a:p>
            <a:pPr>
              <a:lnSpc>
                <a:spcPct val="150000"/>
              </a:lnSpc>
            </a:pPr>
            <a:r>
              <a:rPr lang="en-US" altLang="zh-CN" sz="4400" b="1" dirty="0">
                <a:solidFill>
                  <a:schemeClr val="accent1">
                    <a:lumMod val="50000"/>
                  </a:schemeClr>
                </a:solidFill>
                <a:latin typeface="Times New Roman" panose="02020603050405020304" charset="0"/>
                <a:ea typeface="+mj-ea"/>
                <a:cs typeface="Times New Roman" panose="02020603050405020304" charset="0"/>
                <a:sym typeface="+mn-ea"/>
              </a:rPr>
              <a:t>Radar Sensing System</a:t>
            </a:r>
            <a:endParaRPr lang="en-US" altLang="zh-CN" sz="4400" b="1" dirty="0">
              <a:solidFill>
                <a:schemeClr val="accent1">
                  <a:lumMod val="50000"/>
                </a:schemeClr>
              </a:solidFill>
              <a:latin typeface="Times New Roman" panose="02020603050405020304" charset="0"/>
              <a:ea typeface="+mj-ea"/>
              <a:cs typeface="Times New Roman" panose="02020603050405020304" charset="0"/>
              <a:sym typeface="+mn-ea"/>
            </a:endParaRPr>
          </a:p>
          <a:p>
            <a:pPr>
              <a:lnSpc>
                <a:spcPct val="150000"/>
              </a:lnSpc>
            </a:pPr>
            <a:r>
              <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rPr>
              <a:t>        </a:t>
            </a:r>
            <a:r>
              <a:rPr lang="en-US" altLang="zh-CN" sz="3600" b="1" dirty="0">
                <a:solidFill>
                  <a:schemeClr val="accent1">
                    <a:lumMod val="50000"/>
                  </a:schemeClr>
                </a:solidFill>
                <a:latin typeface="Times New Roman" panose="02020603050405020304" charset="0"/>
                <a:ea typeface="+mj-ea"/>
                <a:cs typeface="Times New Roman" panose="02020603050405020304" charset="0"/>
                <a:sym typeface="+mn-ea"/>
              </a:rPr>
              <a:t>--Based on KerberosSDR</a:t>
            </a:r>
            <a:endParaRPr lang="en-US" altLang="zh-CN" sz="3600" b="1" dirty="0">
              <a:solidFill>
                <a:schemeClr val="accent1">
                  <a:lumMod val="50000"/>
                </a:schemeClr>
              </a:solidFill>
              <a:latin typeface="Times New Roman" panose="02020603050405020304" charset="0"/>
              <a:ea typeface="+mj-ea"/>
              <a:cs typeface="Times New Roman" panose="02020603050405020304" charset="0"/>
              <a:sym typeface="+mn-ea"/>
            </a:endParaRPr>
          </a:p>
          <a:p>
            <a:pPr>
              <a:lnSpc>
                <a:spcPct val="150000"/>
              </a:lnSpc>
            </a:pPr>
            <a:r>
              <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rPr>
              <a:t> </a:t>
            </a:r>
            <a:endParaRPr lang="en-US" altLang="zh-CN" sz="3600" b="1" dirty="0">
              <a:solidFill>
                <a:schemeClr val="accent1">
                  <a:lumMod val="50000"/>
                </a:schemeClr>
              </a:solidFill>
              <a:latin typeface="Times New Roman" panose="02020603050405020304" charset="0"/>
              <a:ea typeface="+mj-ea"/>
              <a:cs typeface="Times New Roman" panose="02020603050405020304" charset="0"/>
              <a:sym typeface="+mn-ea"/>
            </a:endParaRPr>
          </a:p>
          <a:p>
            <a:pPr>
              <a:lnSpc>
                <a:spcPct val="150000"/>
              </a:lnSpc>
            </a:pPr>
            <a:r>
              <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rPr>
              <a:t> </a:t>
            </a:r>
            <a:endPar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endParaRPr>
          </a:p>
        </p:txBody>
      </p:sp>
      <p:sp>
        <p:nvSpPr>
          <p:cNvPr id="2" name="文本框 1"/>
          <p:cNvSpPr txBox="1"/>
          <p:nvPr/>
        </p:nvSpPr>
        <p:spPr>
          <a:xfrm>
            <a:off x="562614" y="4890135"/>
            <a:ext cx="6424224" cy="1291590"/>
          </a:xfrm>
          <a:prstGeom prst="rect">
            <a:avLst/>
          </a:prstGeom>
          <a:noFill/>
        </p:spPr>
        <p:txBody>
          <a:bodyPr wrap="square" rtlCol="0">
            <a:spAutoFit/>
          </a:bodyPr>
          <a:lstStyle/>
          <a:p>
            <a:pPr>
              <a:lnSpc>
                <a:spcPct val="150000"/>
              </a:lnSpc>
            </a:pPr>
            <a:r>
              <a:rPr lang="en-US" sz="2800" b="1" dirty="0">
                <a:solidFill>
                  <a:schemeClr val="accent1">
                    <a:lumMod val="50000"/>
                  </a:schemeClr>
                </a:solidFill>
                <a:latin typeface="+mj-ea"/>
                <a:ea typeface="+mj-ea"/>
              </a:rPr>
              <a:t>Presenter:</a:t>
            </a:r>
            <a:r>
              <a:rPr lang="zh-CN" altLang="en-US" sz="2800" b="1" dirty="0">
                <a:solidFill>
                  <a:schemeClr val="accent1">
                    <a:lumMod val="50000"/>
                  </a:schemeClr>
                </a:solidFill>
                <a:latin typeface="+mj-ea"/>
                <a:ea typeface="+mj-ea"/>
              </a:rPr>
              <a:t>全组成员</a:t>
            </a:r>
            <a:r>
              <a:rPr lang="zh-CN" altLang="en-US" sz="2800" b="1" dirty="0">
                <a:solidFill>
                  <a:schemeClr val="accent1">
                    <a:lumMod val="50000"/>
                  </a:schemeClr>
                </a:solidFill>
                <a:latin typeface="+mj-ea"/>
              </a:rPr>
              <a:t> </a:t>
            </a:r>
            <a:endParaRPr lang="en-US" altLang="zh-CN" sz="2800" b="1" dirty="0">
              <a:solidFill>
                <a:schemeClr val="accent1">
                  <a:lumMod val="50000"/>
                </a:schemeClr>
              </a:solidFill>
              <a:latin typeface="+mj-ea"/>
            </a:endParaRPr>
          </a:p>
          <a:p>
            <a:pPr>
              <a:lnSpc>
                <a:spcPct val="150000"/>
              </a:lnSpc>
            </a:pPr>
            <a:r>
              <a:rPr lang="en-US" altLang="zh-CN" sz="2400" b="1" dirty="0">
                <a:solidFill>
                  <a:schemeClr val="accent1">
                    <a:lumMod val="50000"/>
                  </a:schemeClr>
                </a:solidFill>
                <a:latin typeface="+mj-ea"/>
                <a:ea typeface="+mj-ea"/>
              </a:rPr>
              <a:t>             </a:t>
            </a:r>
            <a:endParaRPr lang="zh-CN" altLang="en-US" sz="2400" b="1" dirty="0">
              <a:solidFill>
                <a:schemeClr val="accent1">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1500"/>
                            </p:stCondLst>
                            <p:childTnLst>
                              <p:par>
                                <p:cTn id="29" presetID="3" presetClass="entr" presetSubtype="1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bldLvl="0" animBg="1"/>
      <p:bldP spid="9" grpId="0" animBg="1"/>
      <p:bldP spid="10" grpId="0" bldLvl="0" animBg="1"/>
      <p:bldP spid="11" grpId="0" bldLvl="0" animBg="1"/>
      <p:bldP spid="12" grpId="0" bldLvl="0" animBg="1"/>
      <p:bldP spid="1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240"/>
            <a:ext cx="323850" cy="11150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sp>
        <p:nvSpPr>
          <p:cNvPr id="7" name="饼形 6"/>
          <p:cNvSpPr/>
          <p:nvPr/>
        </p:nvSpPr>
        <p:spPr>
          <a:xfrm>
            <a:off x="7970513" y="4440556"/>
            <a:ext cx="859803" cy="822960"/>
          </a:xfrm>
          <a:prstGeom prst="pie">
            <a:avLst>
              <a:gd name="adj1" fmla="val 19080287"/>
              <a:gd name="adj2" fmla="val 215805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直接箭头连接符 28"/>
          <p:cNvCxnSpPr/>
          <p:nvPr/>
        </p:nvCxnSpPr>
        <p:spPr>
          <a:xfrm>
            <a:off x="8400415" y="4843145"/>
            <a:ext cx="30988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38" idx="2"/>
          </p:cNvCxnSpPr>
          <p:nvPr/>
        </p:nvCxnSpPr>
        <p:spPr>
          <a:xfrm flipH="1" flipV="1">
            <a:off x="7494905" y="2414905"/>
            <a:ext cx="905510" cy="2437130"/>
          </a:xfrm>
          <a:prstGeom prst="straightConnector1">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饼形 30"/>
          <p:cNvSpPr/>
          <p:nvPr/>
        </p:nvSpPr>
        <p:spPr>
          <a:xfrm>
            <a:off x="8136255" y="4598035"/>
            <a:ext cx="508000" cy="508000"/>
          </a:xfrm>
          <a:prstGeom prst="pie">
            <a:avLst>
              <a:gd name="adj1" fmla="val 15033598"/>
              <a:gd name="adj2" fmla="val 5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直接箭头连接符 31"/>
          <p:cNvCxnSpPr/>
          <p:nvPr/>
        </p:nvCxnSpPr>
        <p:spPr>
          <a:xfrm flipV="1">
            <a:off x="8400415" y="3420745"/>
            <a:ext cx="1599883" cy="1422400"/>
          </a:xfrm>
          <a:prstGeom prst="straightConnector1">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矩形 33"/>
              <p:cNvSpPr/>
              <p:nvPr/>
            </p:nvSpPr>
            <p:spPr>
              <a:xfrm>
                <a:off x="9431706" y="1886586"/>
                <a:ext cx="172983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1" i="1" dirty="0" smtClean="0">
                          <a:solidFill>
                            <a:srgbClr val="ED6C00"/>
                          </a:solidFill>
                          <a:latin typeface="Cambria Math" panose="02040503050406030204" pitchFamily="18" charset="0"/>
                          <a:cs typeface="Calibri" panose="020F0502020204030204" pitchFamily="34" charset="0"/>
                        </a:rPr>
                        <m:t>𝒔</m:t>
                      </m:r>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𝝆</m:t>
                          </m:r>
                        </m:e>
                        <m:sub>
                          <m:r>
                            <a:rPr lang="en-US" altLang="zh-CN" b="1" i="1" dirty="0" smtClean="0">
                              <a:solidFill>
                                <a:srgbClr val="ED6C00"/>
                              </a:solidFill>
                              <a:latin typeface="Cambria Math" panose="02040503050406030204" pitchFamily="18" charset="0"/>
                              <a:cs typeface="Calibri" panose="020F0502020204030204" pitchFamily="34" charset="0"/>
                            </a:rPr>
                            <m:t>𝒄</m:t>
                          </m:r>
                        </m:sub>
                      </m:sSub>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𝒅</m:t>
                          </m:r>
                        </m:e>
                        <m:sub>
                          <m:r>
                            <a:rPr lang="en-US" altLang="zh-CN" b="1" i="1" dirty="0" smtClean="0">
                              <a:solidFill>
                                <a:srgbClr val="ED6C00"/>
                              </a:solidFill>
                              <a:latin typeface="Cambria Math" panose="02040503050406030204" pitchFamily="18" charset="0"/>
                              <a:cs typeface="Calibri" panose="020F0502020204030204" pitchFamily="34" charset="0"/>
                            </a:rPr>
                            <m:t>𝒃𝒔</m:t>
                          </m:r>
                          <m:r>
                            <a:rPr lang="en-US" altLang="zh-CN" b="1" i="1" dirty="0" smtClean="0">
                              <a:solidFill>
                                <a:srgbClr val="ED6C00"/>
                              </a:solidFill>
                              <a:latin typeface="Cambria Math" panose="02040503050406030204" pitchFamily="18" charset="0"/>
                              <a:cs typeface="Calibri" panose="020F0502020204030204" pitchFamily="34" charset="0"/>
                            </a:rPr>
                            <m:t>−</m:t>
                          </m:r>
                          <m:r>
                            <a:rPr lang="en-US" altLang="zh-CN" b="1" i="1" dirty="0" smtClean="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p:sp>
            <p:nvSpPr>
              <p:cNvPr id="34" name="矩形 33"/>
              <p:cNvSpPr>
                <a:spLocks noRot="1" noChangeAspect="1" noMove="1" noResize="1" noEditPoints="1" noAdjustHandles="1" noChangeArrowheads="1" noChangeShapeType="1" noTextEdit="1"/>
              </p:cNvSpPr>
              <p:nvPr/>
            </p:nvSpPr>
            <p:spPr>
              <a:xfrm>
                <a:off x="9431706" y="1886586"/>
                <a:ext cx="1729833" cy="369332"/>
              </a:xfrm>
              <a:prstGeom prst="rect">
                <a:avLst/>
              </a:prstGeom>
              <a:blipFill rotWithShape="1">
                <a:blip r:embed="rId1"/>
                <a:stretch>
                  <a:fillRect l="-3" r="8" b="108"/>
                </a:stretch>
              </a:blipFill>
            </p:spPr>
            <p:txBody>
              <a:bodyPr/>
              <a:lstStyle/>
              <a:p>
                <a:r>
                  <a:rPr lang="zh-CN" altLang="en-US">
                    <a:noFill/>
                  </a:rPr>
                  <a:t> </a:t>
                </a:r>
              </a:p>
            </p:txBody>
          </p:sp>
        </mc:Fallback>
      </mc:AlternateContent>
      <p:cxnSp>
        <p:nvCxnSpPr>
          <p:cNvPr id="35" name="直接箭头连接符 34"/>
          <p:cNvCxnSpPr/>
          <p:nvPr/>
        </p:nvCxnSpPr>
        <p:spPr>
          <a:xfrm flipH="1" flipV="1">
            <a:off x="7536022" y="2440940"/>
            <a:ext cx="2464542" cy="979489"/>
          </a:xfrm>
          <a:prstGeom prst="straightConnector1">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矩形 35"/>
              <p:cNvSpPr/>
              <p:nvPr/>
            </p:nvSpPr>
            <p:spPr>
              <a:xfrm>
                <a:off x="7975141" y="3794642"/>
                <a:ext cx="149444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oMath>
                  </m:oMathPara>
                </a14:m>
                <a:endParaRPr lang="en-US" dirty="0"/>
              </a:p>
            </p:txBody>
          </p:sp>
        </mc:Choice>
        <mc:Fallback>
          <p:sp>
            <p:nvSpPr>
              <p:cNvPr id="36" name="矩形 35"/>
              <p:cNvSpPr>
                <a:spLocks noRot="1" noChangeAspect="1" noMove="1" noResize="1" noEditPoints="1" noAdjustHandles="1" noChangeArrowheads="1" noChangeShapeType="1" noTextEdit="1"/>
              </p:cNvSpPr>
              <p:nvPr/>
            </p:nvSpPr>
            <p:spPr>
              <a:xfrm>
                <a:off x="7975141" y="3794642"/>
                <a:ext cx="1494448" cy="369332"/>
              </a:xfrm>
              <a:prstGeom prst="rect">
                <a:avLst/>
              </a:prstGeom>
              <a:blipFill rotWithShape="1">
                <a:blip r:embed="rId2"/>
                <a:stretch>
                  <a:fillRect l="-12" t="-140" r="31" b="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8600816" y="2584292"/>
                <a:ext cx="80015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b="1" i="1" dirty="0">
                              <a:solidFill>
                                <a:srgbClr val="ED6C00"/>
                              </a:solidFill>
                              <a:latin typeface="Cambria Math" panose="02040503050406030204" pitchFamily="18" charset="0"/>
                              <a:cs typeface="Calibri" panose="020F0502020204030204" pitchFamily="34" charset="0"/>
                            </a:rPr>
                          </m:ctrlPr>
                        </m:sSubPr>
                        <m:e>
                          <m:r>
                            <a:rPr lang="en-US" altLang="zh-CN" b="1" i="1" dirty="0">
                              <a:solidFill>
                                <a:srgbClr val="ED6C00"/>
                              </a:solidFill>
                              <a:latin typeface="Cambria Math" panose="02040503050406030204" pitchFamily="18" charset="0"/>
                              <a:cs typeface="Calibri" panose="020F0502020204030204" pitchFamily="34" charset="0"/>
                            </a:rPr>
                            <m:t>𝒅</m:t>
                          </m:r>
                        </m:e>
                        <m:sub>
                          <m:r>
                            <a:rPr lang="en-US" altLang="zh-CN" b="1" i="1" dirty="0">
                              <a:solidFill>
                                <a:srgbClr val="ED6C00"/>
                              </a:solidFill>
                              <a:latin typeface="Cambria Math" panose="02040503050406030204" pitchFamily="18" charset="0"/>
                              <a:cs typeface="Calibri" panose="020F0502020204030204" pitchFamily="34" charset="0"/>
                            </a:rPr>
                            <m:t>𝒃𝒔</m:t>
                          </m:r>
                          <m:r>
                            <a:rPr lang="en-US" altLang="zh-CN" b="1" i="1" dirty="0">
                              <a:solidFill>
                                <a:srgbClr val="ED6C00"/>
                              </a:solidFill>
                              <a:latin typeface="Cambria Math" panose="02040503050406030204" pitchFamily="18" charset="0"/>
                              <a:cs typeface="Calibri" panose="020F0502020204030204" pitchFamily="34" charset="0"/>
                            </a:rPr>
                            <m:t>−</m:t>
                          </m:r>
                          <m:r>
                            <a:rPr lang="en-US" altLang="zh-CN" b="1" i="1" dirty="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p:sp>
            <p:nvSpPr>
              <p:cNvPr id="37" name="矩形 36"/>
              <p:cNvSpPr>
                <a:spLocks noRot="1" noChangeAspect="1" noMove="1" noResize="1" noEditPoints="1" noAdjustHandles="1" noChangeArrowheads="1" noChangeShapeType="1" noTextEdit="1"/>
              </p:cNvSpPr>
              <p:nvPr/>
            </p:nvSpPr>
            <p:spPr>
              <a:xfrm>
                <a:off x="8600816" y="2584292"/>
                <a:ext cx="800155" cy="369332"/>
              </a:xfrm>
              <a:prstGeom prst="rect">
                <a:avLst/>
              </a:prstGeom>
              <a:blipFill rotWithShape="1">
                <a:blip r:embed="rId3"/>
                <a:stretch>
                  <a:fillRect l="-47" t="-129" r="54" b="65"/>
                </a:stretch>
              </a:blipFill>
            </p:spPr>
            <p:txBody>
              <a:bodyPr/>
              <a:lstStyle/>
              <a:p>
                <a:r>
                  <a:rPr lang="zh-CN" altLang="en-US">
                    <a:noFill/>
                  </a:rPr>
                  <a:t> </a:t>
                </a:r>
              </a:p>
            </p:txBody>
          </p:sp>
        </mc:Fallback>
      </mc:AlternateContent>
      <p:pic>
        <p:nvPicPr>
          <p:cNvPr id="38" name="图片 37"/>
          <p:cNvPicPr/>
          <p:nvPr/>
        </p:nvPicPr>
        <p:blipFill>
          <a:blip r:embed="rId4"/>
          <a:srcRect l="20047" t="51952" r="36413" b="1405"/>
          <a:stretch>
            <a:fillRect/>
          </a:stretch>
        </p:blipFill>
        <p:spPr>
          <a:xfrm>
            <a:off x="6853555" y="1551305"/>
            <a:ext cx="1282700" cy="863600"/>
          </a:xfrm>
          <a:prstGeom prst="rect">
            <a:avLst/>
          </a:prstGeom>
          <a:noFill/>
          <a:ln w="9525">
            <a:noFill/>
          </a:ln>
        </p:spPr>
      </p:pic>
      <p:sp>
        <p:nvSpPr>
          <p:cNvPr id="40" name="backpacker_10595"/>
          <p:cNvSpPr/>
          <p:nvPr/>
        </p:nvSpPr>
        <p:spPr>
          <a:xfrm>
            <a:off x="10000615" y="2336165"/>
            <a:ext cx="743585" cy="1155700"/>
          </a:xfrm>
          <a:custGeom>
            <a:avLst/>
            <a:gdLst>
              <a:gd name="connsiteX0" fmla="*/ 253263 w 368022"/>
              <a:gd name="connsiteY0" fmla="*/ 185349 h 572117"/>
              <a:gd name="connsiteX1" fmla="*/ 236316 w 368022"/>
              <a:gd name="connsiteY1" fmla="*/ 189378 h 572117"/>
              <a:gd name="connsiteX2" fmla="*/ 241158 w 368022"/>
              <a:gd name="connsiteY2" fmla="*/ 257871 h 572117"/>
              <a:gd name="connsiteX3" fmla="*/ 255684 w 368022"/>
              <a:gd name="connsiteY3" fmla="*/ 268347 h 572117"/>
              <a:gd name="connsiteX4" fmla="*/ 250842 w 368022"/>
              <a:gd name="connsiteY4" fmla="*/ 204688 h 572117"/>
              <a:gd name="connsiteX5" fmla="*/ 253263 w 368022"/>
              <a:gd name="connsiteY5" fmla="*/ 185349 h 572117"/>
              <a:gd name="connsiteX6" fmla="*/ 177605 w 368022"/>
              <a:gd name="connsiteY6" fmla="*/ 121992 h 572117"/>
              <a:gd name="connsiteX7" fmla="*/ 232281 w 368022"/>
              <a:gd name="connsiteY7" fmla="*/ 154728 h 572117"/>
              <a:gd name="connsiteX8" fmla="*/ 235509 w 368022"/>
              <a:gd name="connsiteY8" fmla="*/ 153922 h 572117"/>
              <a:gd name="connsiteX9" fmla="*/ 276667 w 368022"/>
              <a:gd name="connsiteY9" fmla="*/ 154728 h 572117"/>
              <a:gd name="connsiteX10" fmla="*/ 303298 w 368022"/>
              <a:gd name="connsiteY10" fmla="*/ 145864 h 572117"/>
              <a:gd name="connsiteX11" fmla="*/ 362211 w 368022"/>
              <a:gd name="connsiteY11" fmla="*/ 198242 h 572117"/>
              <a:gd name="connsiteX12" fmla="*/ 367860 w 368022"/>
              <a:gd name="connsiteY12" fmla="*/ 272376 h 572117"/>
              <a:gd name="connsiteX13" fmla="*/ 315404 w 368022"/>
              <a:gd name="connsiteY13" fmla="*/ 331199 h 572117"/>
              <a:gd name="connsiteX14" fmla="*/ 266983 w 368022"/>
              <a:gd name="connsiteY14" fmla="*/ 307025 h 572117"/>
              <a:gd name="connsiteX15" fmla="*/ 262948 w 368022"/>
              <a:gd name="connsiteY15" fmla="*/ 306220 h 572117"/>
              <a:gd name="connsiteX16" fmla="*/ 248421 w 368022"/>
              <a:gd name="connsiteY16" fmla="*/ 300579 h 572117"/>
              <a:gd name="connsiteX17" fmla="*/ 251649 w 368022"/>
              <a:gd name="connsiteY17" fmla="*/ 313472 h 572117"/>
              <a:gd name="connsiteX18" fmla="*/ 251649 w 368022"/>
              <a:gd name="connsiteY18" fmla="*/ 337646 h 572117"/>
              <a:gd name="connsiteX19" fmla="*/ 298456 w 368022"/>
              <a:gd name="connsiteY19" fmla="*/ 527010 h 572117"/>
              <a:gd name="connsiteX20" fmla="*/ 235509 w 368022"/>
              <a:gd name="connsiteY20" fmla="*/ 543932 h 572117"/>
              <a:gd name="connsiteX21" fmla="*/ 194351 w 368022"/>
              <a:gd name="connsiteY21" fmla="*/ 382771 h 572117"/>
              <a:gd name="connsiteX22" fmla="*/ 191930 w 368022"/>
              <a:gd name="connsiteY22" fmla="*/ 382771 h 572117"/>
              <a:gd name="connsiteX23" fmla="*/ 154807 w 368022"/>
              <a:gd name="connsiteY23" fmla="*/ 531039 h 572117"/>
              <a:gd name="connsiteX24" fmla="*/ 91053 w 368022"/>
              <a:gd name="connsiteY24" fmla="*/ 548767 h 572117"/>
              <a:gd name="connsiteX25" fmla="*/ 143509 w 368022"/>
              <a:gd name="connsiteY25" fmla="*/ 339258 h 572117"/>
              <a:gd name="connsiteX26" fmla="*/ 128175 w 368022"/>
              <a:gd name="connsiteY26" fmla="*/ 243367 h 572117"/>
              <a:gd name="connsiteX27" fmla="*/ 40210 w 368022"/>
              <a:gd name="connsiteY27" fmla="*/ 288492 h 572117"/>
              <a:gd name="connsiteX28" fmla="*/ 22456 w 368022"/>
              <a:gd name="connsiteY28" fmla="*/ 225639 h 572117"/>
              <a:gd name="connsiteX29" fmla="*/ 126561 w 368022"/>
              <a:gd name="connsiteY29" fmla="*/ 158757 h 572117"/>
              <a:gd name="connsiteX30" fmla="*/ 177605 w 368022"/>
              <a:gd name="connsiteY30" fmla="*/ 121992 h 572117"/>
              <a:gd name="connsiteX31" fmla="*/ 151593 w 368022"/>
              <a:gd name="connsiteY31" fmla="*/ 0 h 572117"/>
              <a:gd name="connsiteX32" fmla="*/ 207302 w 368022"/>
              <a:gd name="connsiteY32" fmla="*/ 55191 h 572117"/>
              <a:gd name="connsiteX33" fmla="*/ 151593 w 368022"/>
              <a:gd name="connsiteY33" fmla="*/ 110382 h 572117"/>
              <a:gd name="connsiteX34" fmla="*/ 95884 w 368022"/>
              <a:gd name="connsiteY34" fmla="*/ 55191 h 572117"/>
              <a:gd name="connsiteX35" fmla="*/ 151593 w 368022"/>
              <a:gd name="connsiteY35" fmla="*/ 0 h 57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8022" h="572117">
                <a:moveTo>
                  <a:pt x="253263" y="185349"/>
                </a:moveTo>
                <a:cubicBezTo>
                  <a:pt x="246807" y="185349"/>
                  <a:pt x="241158" y="186960"/>
                  <a:pt x="236316" y="189378"/>
                </a:cubicBezTo>
                <a:cubicBezTo>
                  <a:pt x="236316" y="212746"/>
                  <a:pt x="237930" y="235309"/>
                  <a:pt x="241158" y="257871"/>
                </a:cubicBezTo>
                <a:cubicBezTo>
                  <a:pt x="246000" y="261900"/>
                  <a:pt x="250842" y="265929"/>
                  <a:pt x="255684" y="268347"/>
                </a:cubicBezTo>
                <a:cubicBezTo>
                  <a:pt x="254070" y="247396"/>
                  <a:pt x="252456" y="225639"/>
                  <a:pt x="250842" y="204688"/>
                </a:cubicBezTo>
                <a:cubicBezTo>
                  <a:pt x="250035" y="197436"/>
                  <a:pt x="250842" y="191795"/>
                  <a:pt x="253263" y="185349"/>
                </a:cubicBezTo>
                <a:close/>
                <a:moveTo>
                  <a:pt x="177605" y="121992"/>
                </a:moveTo>
                <a:cubicBezTo>
                  <a:pt x="200000" y="121287"/>
                  <a:pt x="223000" y="132166"/>
                  <a:pt x="232281" y="154728"/>
                </a:cubicBezTo>
                <a:cubicBezTo>
                  <a:pt x="233088" y="154728"/>
                  <a:pt x="233895" y="153922"/>
                  <a:pt x="235509" y="153922"/>
                </a:cubicBezTo>
                <a:cubicBezTo>
                  <a:pt x="249228" y="150699"/>
                  <a:pt x="262948" y="151505"/>
                  <a:pt x="276667" y="154728"/>
                </a:cubicBezTo>
                <a:cubicBezTo>
                  <a:pt x="283930" y="149893"/>
                  <a:pt x="293614" y="146670"/>
                  <a:pt x="303298" y="145864"/>
                </a:cubicBezTo>
                <a:cubicBezTo>
                  <a:pt x="333965" y="144253"/>
                  <a:pt x="359790" y="168427"/>
                  <a:pt x="362211" y="198242"/>
                </a:cubicBezTo>
                <a:cubicBezTo>
                  <a:pt x="363825" y="223222"/>
                  <a:pt x="366246" y="247396"/>
                  <a:pt x="367860" y="272376"/>
                </a:cubicBezTo>
                <a:cubicBezTo>
                  <a:pt x="370281" y="302996"/>
                  <a:pt x="345263" y="329588"/>
                  <a:pt x="315404" y="331199"/>
                </a:cubicBezTo>
                <a:cubicBezTo>
                  <a:pt x="295228" y="332005"/>
                  <a:pt x="277474" y="322336"/>
                  <a:pt x="266983" y="307025"/>
                </a:cubicBezTo>
                <a:cubicBezTo>
                  <a:pt x="265369" y="307025"/>
                  <a:pt x="264562" y="307025"/>
                  <a:pt x="262948" y="306220"/>
                </a:cubicBezTo>
                <a:cubicBezTo>
                  <a:pt x="258105" y="304608"/>
                  <a:pt x="253263" y="302996"/>
                  <a:pt x="248421" y="300579"/>
                </a:cubicBezTo>
                <a:cubicBezTo>
                  <a:pt x="249228" y="305414"/>
                  <a:pt x="250035" y="309443"/>
                  <a:pt x="251649" y="313472"/>
                </a:cubicBezTo>
                <a:cubicBezTo>
                  <a:pt x="253263" y="322336"/>
                  <a:pt x="253263" y="330394"/>
                  <a:pt x="251649" y="337646"/>
                </a:cubicBezTo>
                <a:cubicBezTo>
                  <a:pt x="265369" y="401305"/>
                  <a:pt x="280702" y="464157"/>
                  <a:pt x="298456" y="527010"/>
                </a:cubicBezTo>
                <a:cubicBezTo>
                  <a:pt x="309755" y="567300"/>
                  <a:pt x="246807" y="585028"/>
                  <a:pt x="235509" y="543932"/>
                </a:cubicBezTo>
                <a:cubicBezTo>
                  <a:pt x="220176" y="490749"/>
                  <a:pt x="206456" y="436760"/>
                  <a:pt x="194351" y="382771"/>
                </a:cubicBezTo>
                <a:cubicBezTo>
                  <a:pt x="193544" y="382771"/>
                  <a:pt x="192737" y="382771"/>
                  <a:pt x="191930" y="382771"/>
                </a:cubicBezTo>
                <a:cubicBezTo>
                  <a:pt x="161263" y="426285"/>
                  <a:pt x="145930" y="476244"/>
                  <a:pt x="154807" y="531039"/>
                </a:cubicBezTo>
                <a:cubicBezTo>
                  <a:pt x="160456" y="572135"/>
                  <a:pt x="97509" y="589863"/>
                  <a:pt x="91053" y="548767"/>
                </a:cubicBezTo>
                <a:cubicBezTo>
                  <a:pt x="78947" y="469798"/>
                  <a:pt x="99123" y="401305"/>
                  <a:pt x="143509" y="339258"/>
                </a:cubicBezTo>
                <a:cubicBezTo>
                  <a:pt x="136246" y="307831"/>
                  <a:pt x="131403" y="275599"/>
                  <a:pt x="128175" y="243367"/>
                </a:cubicBezTo>
                <a:cubicBezTo>
                  <a:pt x="101544" y="262706"/>
                  <a:pt x="72491" y="278016"/>
                  <a:pt x="40210" y="288492"/>
                </a:cubicBezTo>
                <a:cubicBezTo>
                  <a:pt x="-141" y="301385"/>
                  <a:pt x="-17088" y="238532"/>
                  <a:pt x="22456" y="225639"/>
                </a:cubicBezTo>
                <a:cubicBezTo>
                  <a:pt x="62807" y="211940"/>
                  <a:pt x="98316" y="189378"/>
                  <a:pt x="126561" y="158757"/>
                </a:cubicBezTo>
                <a:cubicBezTo>
                  <a:pt x="133421" y="134986"/>
                  <a:pt x="155211" y="122697"/>
                  <a:pt x="177605" y="121992"/>
                </a:cubicBezTo>
                <a:close/>
                <a:moveTo>
                  <a:pt x="151593" y="0"/>
                </a:moveTo>
                <a:cubicBezTo>
                  <a:pt x="182360" y="0"/>
                  <a:pt x="207302" y="24710"/>
                  <a:pt x="207302" y="55191"/>
                </a:cubicBezTo>
                <a:cubicBezTo>
                  <a:pt x="207302" y="85672"/>
                  <a:pt x="182360" y="110382"/>
                  <a:pt x="151593" y="110382"/>
                </a:cubicBezTo>
                <a:cubicBezTo>
                  <a:pt x="120826" y="110382"/>
                  <a:pt x="95884" y="85672"/>
                  <a:pt x="95884" y="55191"/>
                </a:cubicBezTo>
                <a:cubicBezTo>
                  <a:pt x="95884" y="24710"/>
                  <a:pt x="120826" y="0"/>
                  <a:pt x="1515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1" name="矩形 40"/>
              <p:cNvSpPr/>
              <p:nvPr/>
            </p:nvSpPr>
            <p:spPr>
              <a:xfrm>
                <a:off x="6628427" y="3034308"/>
                <a:ext cx="96949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𝑏𝑠</m:t>
                          </m:r>
                        </m:sub>
                      </m:sSub>
                    </m:oMath>
                  </m:oMathPara>
                </a14:m>
                <a:endParaRPr lang="en-US" dirty="0"/>
              </a:p>
            </p:txBody>
          </p:sp>
        </mc:Choice>
        <mc:Fallback>
          <p:sp>
            <p:nvSpPr>
              <p:cNvPr id="41" name="矩形 40"/>
              <p:cNvSpPr>
                <a:spLocks noRot="1" noChangeAspect="1" noMove="1" noResize="1" noEditPoints="1" noAdjustHandles="1" noChangeArrowheads="1" noChangeShapeType="1" noTextEdit="1"/>
              </p:cNvSpPr>
              <p:nvPr/>
            </p:nvSpPr>
            <p:spPr>
              <a:xfrm>
                <a:off x="6628427" y="3034308"/>
                <a:ext cx="969496" cy="369332"/>
              </a:xfrm>
              <a:prstGeom prst="rect">
                <a:avLst/>
              </a:prstGeom>
              <a:blipFill rotWithShape="1">
                <a:blip r:embed="rId5"/>
                <a:stretch>
                  <a:fillRect l="-31" t="-75" r="15" b="11"/>
                </a:stretch>
              </a:blipFill>
            </p:spPr>
            <p:txBody>
              <a:bodyPr/>
              <a:lstStyle/>
              <a:p>
                <a:r>
                  <a:rPr lang="zh-CN" altLang="en-US">
                    <a:noFill/>
                  </a:rPr>
                  <a:t> </a:t>
                </a:r>
              </a:p>
            </p:txBody>
          </p:sp>
        </mc:Fallback>
      </mc:AlternateContent>
      <p:sp>
        <p:nvSpPr>
          <p:cNvPr id="2" name="文本框 1"/>
          <p:cNvSpPr txBox="1"/>
          <p:nvPr/>
        </p:nvSpPr>
        <p:spPr>
          <a:xfrm>
            <a:off x="72390" y="1536700"/>
            <a:ext cx="6276975" cy="4523105"/>
          </a:xfrm>
          <a:prstGeom prst="rect">
            <a:avLst/>
          </a:prstGeom>
          <a:noFill/>
        </p:spPr>
        <p:txBody>
          <a:bodyPr wrap="square" rtlCol="0">
            <a:spAutoFit/>
          </a:bodyPr>
          <a:lstStyle/>
          <a:p>
            <a:pPr indent="0" algn="just">
              <a:buFont typeface="Arial" panose="020B0604020202020204" pitchFamily="34" charset="0"/>
              <a:buNone/>
            </a:pPr>
            <a:r>
              <a:rPr lang="en-US" altLang="zh-CN" sz="2000" dirty="0">
                <a:latin typeface="Calibri" panose="020F0502020204030204" pitchFamily="34" charset="0"/>
                <a:cs typeface="Calibri" panose="020F0502020204030204" pitchFamily="34" charset="0"/>
              </a:rPr>
              <a:t>  </a:t>
            </a:r>
            <a:endParaRPr lang="en-US" altLang="zh-CN"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Firstly, we divide the receiving antenna into two parts: </a:t>
            </a:r>
            <a:r>
              <a:rPr lang="en-US" altLang="zh-CN" sz="2400" b="1" dirty="0">
                <a:solidFill>
                  <a:srgbClr val="FF0000"/>
                </a:solidFill>
                <a:latin typeface="Calibri" panose="020F0502020204030204" pitchFamily="34" charset="0"/>
                <a:cs typeface="Calibri" panose="020F0502020204030204" pitchFamily="34" charset="0"/>
              </a:rPr>
              <a:t>Reference and Surveillance</a:t>
            </a:r>
            <a:r>
              <a:rPr lang="en-US" altLang="zh-CN" sz="2400" dirty="0">
                <a:latin typeface="Calibri" panose="020F0502020204030204" pitchFamily="34" charset="0"/>
                <a:cs typeface="Calibri" panose="020F0502020204030204" pitchFamily="34" charset="0"/>
              </a:rPr>
              <a:t>. There is </a:t>
            </a:r>
            <a:r>
              <a:rPr lang="en-US" altLang="zh-CN" sz="2400" b="1" dirty="0">
                <a:solidFill>
                  <a:srgbClr val="FF0000"/>
                </a:solidFill>
                <a:latin typeface="Calibri" panose="020F0502020204030204" pitchFamily="34" charset="0"/>
                <a:cs typeface="Calibri" panose="020F0502020204030204" pitchFamily="34" charset="0"/>
              </a:rPr>
              <a:t>one antenna in Reference and three antennas in Surveillance</a:t>
            </a:r>
            <a:r>
              <a:rPr lang="en-US" altLang="zh-CN" sz="2400" dirty="0">
                <a:latin typeface="Calibri" panose="020F0502020204030204" pitchFamily="34" charset="0"/>
                <a:cs typeface="Calibri" panose="020F0502020204030204" pitchFamily="34" charset="0"/>
              </a:rPr>
              <a:t>. They receive the data read by Reference Channel and Surveillance Channel respectively, and the data of these two channels are </a:t>
            </a:r>
            <a:r>
              <a:rPr lang="en-US" altLang="zh-CN" sz="2400" b="1" dirty="0">
                <a:solidFill>
                  <a:srgbClr val="FF0000"/>
                </a:solidFill>
                <a:latin typeface="Calibri" panose="020F0502020204030204" pitchFamily="34" charset="0"/>
                <a:cs typeface="Calibri" panose="020F0502020204030204" pitchFamily="34" charset="0"/>
              </a:rPr>
              <a:t>irrelevant</a:t>
            </a:r>
            <a:r>
              <a:rPr lang="en-US" altLang="zh-CN" sz="2400" dirty="0">
                <a:latin typeface="Calibri" panose="020F0502020204030204" pitchFamily="34" charset="0"/>
                <a:cs typeface="Calibri" panose="020F0502020204030204" pitchFamily="34" charset="0"/>
              </a:rPr>
              <a:t>.</a:t>
            </a:r>
            <a:endParaRPr lang="en-US" altLang="zh-CN" sz="2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indent="0">
              <a:buFont typeface="Arial" panose="020B0604020202020204" pitchFamily="34" charset="0"/>
              <a:buNone/>
            </a:pPr>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p:txBody>
      </p:sp>
      <p:grpSp>
        <p:nvGrpSpPr>
          <p:cNvPr id="20" name="组合 19"/>
          <p:cNvGrpSpPr/>
          <p:nvPr/>
        </p:nvGrpSpPr>
        <p:grpSpPr>
          <a:xfrm>
            <a:off x="0" y="-104141"/>
            <a:ext cx="4857115" cy="1114836"/>
            <a:chOff x="0" y="-15241"/>
            <a:chExt cx="4857115" cy="1114836"/>
          </a:xfrm>
        </p:grpSpPr>
        <p:sp>
          <p:nvSpPr>
            <p:cNvPr id="21" name="文本框 20"/>
            <p:cNvSpPr txBox="1"/>
            <p:nvPr/>
          </p:nvSpPr>
          <p:spPr>
            <a:xfrm>
              <a:off x="0" y="149959"/>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a:solidFill>
                    <a:srgbClr val="5B9BD5">
                      <a:lumMod val="50000"/>
                    </a:srgbClr>
                  </a:solidFill>
                  <a:latin typeface="思源黑体 CN Heavy" panose="020B0A00000000000000" pitchFamily="34" charset="-122"/>
                  <a:ea typeface="思源黑体 CN Heavy" panose="020B0A00000000000000" pitchFamily="34" charset="-122"/>
                  <a:cs typeface="+mn-ea"/>
                  <a:sym typeface="+mn-lt"/>
                </a:rPr>
                <a:t>1 Theoretical analysis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22" name="矩形 21"/>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23" name="文本框 22"/>
          <p:cNvSpPr txBox="1"/>
          <p:nvPr/>
        </p:nvSpPr>
        <p:spPr>
          <a:xfrm>
            <a:off x="972185" y="652780"/>
            <a:ext cx="4301151" cy="368300"/>
          </a:xfrm>
          <a:prstGeom prst="rect">
            <a:avLst/>
          </a:prstGeom>
          <a:noFill/>
        </p:spPr>
        <p:txBody>
          <a:bodyPr wrap="square" rtlCol="0">
            <a:spAutoFit/>
          </a:bodyPr>
          <a:lstStyle/>
          <a:p>
            <a:r>
              <a:rPr lang="en-US" altLang="zh-CN" b="1">
                <a:solidFill>
                  <a:schemeClr val="accent1">
                    <a:lumMod val="50000"/>
                  </a:schemeClr>
                </a:solidFill>
                <a:latin typeface="微软雅黑" panose="020B0503020204020204" pitchFamily="34" charset="-122"/>
                <a:ea typeface="微软雅黑" panose="020B0503020204020204" pitchFamily="34" charset="-122"/>
                <a:sym typeface="+mn-ea"/>
              </a:rPr>
              <a:t>1.2</a:t>
            </a:r>
            <a:r>
              <a:rPr lang="zh-CN" altLang="en-US" b="1">
                <a:solidFill>
                  <a:schemeClr val="accent1">
                    <a:lumMod val="50000"/>
                  </a:schemeClr>
                </a:solidFill>
                <a:latin typeface="微软雅黑" panose="020B0503020204020204" pitchFamily="34" charset="-122"/>
                <a:ea typeface="微软雅黑" panose="020B0503020204020204" pitchFamily="34" charset="-122"/>
                <a:sym typeface="+mn-ea"/>
              </a:rPr>
              <a:t> </a:t>
            </a:r>
            <a:r>
              <a:rPr lang="en-US" b="1">
                <a:solidFill>
                  <a:schemeClr val="accent1">
                    <a:lumMod val="50000"/>
                  </a:schemeClr>
                </a:solidFill>
                <a:latin typeface="微软雅黑" panose="020B0503020204020204" pitchFamily="34" charset="-122"/>
                <a:ea typeface="微软雅黑" panose="020B0503020204020204" pitchFamily="34" charset="-122"/>
                <a:sym typeface="+mn-ea"/>
              </a:rPr>
              <a:t>Doppler Sensing</a:t>
            </a:r>
            <a:endParaRPr lang="en-US" altLang="zh-CN" dirty="0"/>
          </a:p>
        </p:txBody>
      </p:sp>
      <p:pic>
        <p:nvPicPr>
          <p:cNvPr id="5" name="图片 4" descr="993B9602241ED1BBCCBDB068981B4CBE"/>
          <p:cNvPicPr>
            <a:picLocks noChangeAspect="1"/>
          </p:cNvPicPr>
          <p:nvPr/>
        </p:nvPicPr>
        <p:blipFill>
          <a:blip r:embed="rId6"/>
          <a:stretch>
            <a:fillRect/>
          </a:stretch>
        </p:blipFill>
        <p:spPr>
          <a:xfrm>
            <a:off x="6853555" y="4913630"/>
            <a:ext cx="2082165" cy="1417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240"/>
            <a:ext cx="323850" cy="11150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sp>
        <p:nvSpPr>
          <p:cNvPr id="7" name="饼形 6"/>
          <p:cNvSpPr/>
          <p:nvPr/>
        </p:nvSpPr>
        <p:spPr>
          <a:xfrm>
            <a:off x="7970513" y="4440556"/>
            <a:ext cx="859803" cy="822960"/>
          </a:xfrm>
          <a:prstGeom prst="pie">
            <a:avLst>
              <a:gd name="adj1" fmla="val 19080287"/>
              <a:gd name="adj2" fmla="val 215805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直接箭头连接符 28"/>
          <p:cNvCxnSpPr/>
          <p:nvPr/>
        </p:nvCxnSpPr>
        <p:spPr>
          <a:xfrm>
            <a:off x="8400415" y="4843145"/>
            <a:ext cx="30988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flipV="1">
            <a:off x="7481462" y="2423795"/>
            <a:ext cx="918953" cy="2428240"/>
          </a:xfrm>
          <a:prstGeom prst="straightConnector1">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饼形 30"/>
          <p:cNvSpPr/>
          <p:nvPr/>
        </p:nvSpPr>
        <p:spPr>
          <a:xfrm>
            <a:off x="8136255" y="4598035"/>
            <a:ext cx="508000" cy="508000"/>
          </a:xfrm>
          <a:prstGeom prst="pie">
            <a:avLst>
              <a:gd name="adj1" fmla="val 15033598"/>
              <a:gd name="adj2" fmla="val 5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直接箭头连接符 31"/>
          <p:cNvCxnSpPr/>
          <p:nvPr/>
        </p:nvCxnSpPr>
        <p:spPr>
          <a:xfrm flipV="1">
            <a:off x="8400415" y="3420745"/>
            <a:ext cx="1599883" cy="1422400"/>
          </a:xfrm>
          <a:prstGeom prst="straightConnector1">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矩形 33"/>
              <p:cNvSpPr/>
              <p:nvPr/>
            </p:nvSpPr>
            <p:spPr>
              <a:xfrm>
                <a:off x="9431706" y="1886586"/>
                <a:ext cx="172983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1" i="1" dirty="0" smtClean="0">
                          <a:solidFill>
                            <a:srgbClr val="ED6C00"/>
                          </a:solidFill>
                          <a:latin typeface="Cambria Math" panose="02040503050406030204" pitchFamily="18" charset="0"/>
                          <a:cs typeface="Calibri" panose="020F0502020204030204" pitchFamily="34" charset="0"/>
                        </a:rPr>
                        <m:t>𝒔</m:t>
                      </m:r>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𝝆</m:t>
                          </m:r>
                        </m:e>
                        <m:sub>
                          <m:r>
                            <a:rPr lang="en-US" altLang="zh-CN" b="1" i="1" dirty="0" smtClean="0">
                              <a:solidFill>
                                <a:srgbClr val="ED6C00"/>
                              </a:solidFill>
                              <a:latin typeface="Cambria Math" panose="02040503050406030204" pitchFamily="18" charset="0"/>
                              <a:cs typeface="Calibri" panose="020F0502020204030204" pitchFamily="34" charset="0"/>
                            </a:rPr>
                            <m:t>𝒄</m:t>
                          </m:r>
                        </m:sub>
                      </m:sSub>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𝒅</m:t>
                          </m:r>
                        </m:e>
                        <m:sub>
                          <m:r>
                            <a:rPr lang="en-US" altLang="zh-CN" b="1" i="1" dirty="0" smtClean="0">
                              <a:solidFill>
                                <a:srgbClr val="ED6C00"/>
                              </a:solidFill>
                              <a:latin typeface="Cambria Math" panose="02040503050406030204" pitchFamily="18" charset="0"/>
                              <a:cs typeface="Calibri" panose="020F0502020204030204" pitchFamily="34" charset="0"/>
                            </a:rPr>
                            <m:t>𝒃𝒔</m:t>
                          </m:r>
                          <m:r>
                            <a:rPr lang="en-US" altLang="zh-CN" b="1" i="1" dirty="0" smtClean="0">
                              <a:solidFill>
                                <a:srgbClr val="ED6C00"/>
                              </a:solidFill>
                              <a:latin typeface="Cambria Math" panose="02040503050406030204" pitchFamily="18" charset="0"/>
                              <a:cs typeface="Calibri" panose="020F0502020204030204" pitchFamily="34" charset="0"/>
                            </a:rPr>
                            <m:t>−</m:t>
                          </m:r>
                          <m:r>
                            <a:rPr lang="en-US" altLang="zh-CN" b="1" i="1" dirty="0" smtClean="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p:sp>
            <p:nvSpPr>
              <p:cNvPr id="34" name="矩形 33"/>
              <p:cNvSpPr>
                <a:spLocks noRot="1" noChangeAspect="1" noMove="1" noResize="1" noEditPoints="1" noAdjustHandles="1" noChangeArrowheads="1" noChangeShapeType="1" noTextEdit="1"/>
              </p:cNvSpPr>
              <p:nvPr/>
            </p:nvSpPr>
            <p:spPr>
              <a:xfrm>
                <a:off x="9431706" y="1886586"/>
                <a:ext cx="1729833" cy="369332"/>
              </a:xfrm>
              <a:prstGeom prst="rect">
                <a:avLst/>
              </a:prstGeom>
              <a:blipFill rotWithShape="1">
                <a:blip r:embed="rId1"/>
                <a:stretch>
                  <a:fillRect l="-3" r="8" b="108"/>
                </a:stretch>
              </a:blipFill>
            </p:spPr>
            <p:txBody>
              <a:bodyPr/>
              <a:lstStyle/>
              <a:p>
                <a:r>
                  <a:rPr lang="zh-CN" altLang="en-US">
                    <a:noFill/>
                  </a:rPr>
                  <a:t> </a:t>
                </a:r>
              </a:p>
            </p:txBody>
          </p:sp>
        </mc:Fallback>
      </mc:AlternateContent>
      <p:cxnSp>
        <p:nvCxnSpPr>
          <p:cNvPr id="35" name="直接箭头连接符 34"/>
          <p:cNvCxnSpPr/>
          <p:nvPr/>
        </p:nvCxnSpPr>
        <p:spPr>
          <a:xfrm flipH="1" flipV="1">
            <a:off x="7474585" y="2414905"/>
            <a:ext cx="2526030" cy="1047750"/>
          </a:xfrm>
          <a:prstGeom prst="straightConnector1">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矩形 35"/>
              <p:cNvSpPr/>
              <p:nvPr/>
            </p:nvSpPr>
            <p:spPr>
              <a:xfrm>
                <a:off x="7970696" y="3667007"/>
                <a:ext cx="149444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oMath>
                  </m:oMathPara>
                </a14:m>
                <a:endParaRPr lang="en-US" dirty="0"/>
              </a:p>
            </p:txBody>
          </p:sp>
        </mc:Choice>
        <mc:Fallback>
          <p:sp>
            <p:nvSpPr>
              <p:cNvPr id="36" name="矩形 35"/>
              <p:cNvSpPr>
                <a:spLocks noRot="1" noChangeAspect="1" noMove="1" noResize="1" noEditPoints="1" noAdjustHandles="1" noChangeArrowheads="1" noChangeShapeType="1" noTextEdit="1"/>
              </p:cNvSpPr>
              <p:nvPr/>
            </p:nvSpPr>
            <p:spPr>
              <a:xfrm>
                <a:off x="7970696" y="3667007"/>
                <a:ext cx="1494448" cy="369332"/>
              </a:xfrm>
              <a:prstGeom prst="rect">
                <a:avLst/>
              </a:prstGeom>
              <a:blipFill rotWithShape="1">
                <a:blip r:embed="rId2"/>
                <a:stretch>
                  <a:fillRect l="-12" t="-140" r="31" b="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8600816" y="2584292"/>
                <a:ext cx="80015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b="1" i="1" dirty="0">
                              <a:solidFill>
                                <a:srgbClr val="ED6C00"/>
                              </a:solidFill>
                              <a:latin typeface="Cambria Math" panose="02040503050406030204" pitchFamily="18" charset="0"/>
                              <a:cs typeface="Calibri" panose="020F0502020204030204" pitchFamily="34" charset="0"/>
                            </a:rPr>
                          </m:ctrlPr>
                        </m:sSubPr>
                        <m:e>
                          <m:r>
                            <a:rPr lang="en-US" altLang="zh-CN" b="1" i="1" dirty="0">
                              <a:solidFill>
                                <a:srgbClr val="ED6C00"/>
                              </a:solidFill>
                              <a:latin typeface="Cambria Math" panose="02040503050406030204" pitchFamily="18" charset="0"/>
                              <a:cs typeface="Calibri" panose="020F0502020204030204" pitchFamily="34" charset="0"/>
                            </a:rPr>
                            <m:t>𝒅</m:t>
                          </m:r>
                        </m:e>
                        <m:sub>
                          <m:r>
                            <a:rPr lang="en-US" altLang="zh-CN" b="1" i="1" dirty="0">
                              <a:solidFill>
                                <a:srgbClr val="ED6C00"/>
                              </a:solidFill>
                              <a:latin typeface="Cambria Math" panose="02040503050406030204" pitchFamily="18" charset="0"/>
                              <a:cs typeface="Calibri" panose="020F0502020204030204" pitchFamily="34" charset="0"/>
                            </a:rPr>
                            <m:t>𝒃𝒔</m:t>
                          </m:r>
                          <m:r>
                            <a:rPr lang="en-US" altLang="zh-CN" b="1" i="1" dirty="0">
                              <a:solidFill>
                                <a:srgbClr val="ED6C00"/>
                              </a:solidFill>
                              <a:latin typeface="Cambria Math" panose="02040503050406030204" pitchFamily="18" charset="0"/>
                              <a:cs typeface="Calibri" panose="020F0502020204030204" pitchFamily="34" charset="0"/>
                            </a:rPr>
                            <m:t>−</m:t>
                          </m:r>
                          <m:r>
                            <a:rPr lang="en-US" altLang="zh-CN" b="1" i="1" dirty="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p:sp>
            <p:nvSpPr>
              <p:cNvPr id="37" name="矩形 36"/>
              <p:cNvSpPr>
                <a:spLocks noRot="1" noChangeAspect="1" noMove="1" noResize="1" noEditPoints="1" noAdjustHandles="1" noChangeArrowheads="1" noChangeShapeType="1" noTextEdit="1"/>
              </p:cNvSpPr>
              <p:nvPr/>
            </p:nvSpPr>
            <p:spPr>
              <a:xfrm>
                <a:off x="8600816" y="2584292"/>
                <a:ext cx="800155" cy="369332"/>
              </a:xfrm>
              <a:prstGeom prst="rect">
                <a:avLst/>
              </a:prstGeom>
              <a:blipFill rotWithShape="1">
                <a:blip r:embed="rId3"/>
                <a:stretch>
                  <a:fillRect l="-47" t="-129" r="54" b="65"/>
                </a:stretch>
              </a:blipFill>
            </p:spPr>
            <p:txBody>
              <a:bodyPr/>
              <a:lstStyle/>
              <a:p>
                <a:r>
                  <a:rPr lang="zh-CN" altLang="en-US">
                    <a:noFill/>
                  </a:rPr>
                  <a:t> </a:t>
                </a:r>
              </a:p>
            </p:txBody>
          </p:sp>
        </mc:Fallback>
      </mc:AlternateContent>
      <p:pic>
        <p:nvPicPr>
          <p:cNvPr id="38" name="图片 37"/>
          <p:cNvPicPr/>
          <p:nvPr/>
        </p:nvPicPr>
        <p:blipFill>
          <a:blip r:embed="rId4"/>
          <a:srcRect l="20047" t="51952" r="36413" b="1405"/>
          <a:stretch>
            <a:fillRect/>
          </a:stretch>
        </p:blipFill>
        <p:spPr>
          <a:xfrm>
            <a:off x="6754495" y="1534160"/>
            <a:ext cx="1282700" cy="863600"/>
          </a:xfrm>
          <a:prstGeom prst="rect">
            <a:avLst/>
          </a:prstGeom>
          <a:noFill/>
          <a:ln w="9525">
            <a:noFill/>
          </a:ln>
        </p:spPr>
      </p:pic>
      <p:sp>
        <p:nvSpPr>
          <p:cNvPr id="40" name="backpacker_10595"/>
          <p:cNvSpPr/>
          <p:nvPr/>
        </p:nvSpPr>
        <p:spPr>
          <a:xfrm>
            <a:off x="10000615" y="2336165"/>
            <a:ext cx="743585" cy="1155700"/>
          </a:xfrm>
          <a:custGeom>
            <a:avLst/>
            <a:gdLst>
              <a:gd name="connsiteX0" fmla="*/ 253263 w 368022"/>
              <a:gd name="connsiteY0" fmla="*/ 185349 h 572117"/>
              <a:gd name="connsiteX1" fmla="*/ 236316 w 368022"/>
              <a:gd name="connsiteY1" fmla="*/ 189378 h 572117"/>
              <a:gd name="connsiteX2" fmla="*/ 241158 w 368022"/>
              <a:gd name="connsiteY2" fmla="*/ 257871 h 572117"/>
              <a:gd name="connsiteX3" fmla="*/ 255684 w 368022"/>
              <a:gd name="connsiteY3" fmla="*/ 268347 h 572117"/>
              <a:gd name="connsiteX4" fmla="*/ 250842 w 368022"/>
              <a:gd name="connsiteY4" fmla="*/ 204688 h 572117"/>
              <a:gd name="connsiteX5" fmla="*/ 253263 w 368022"/>
              <a:gd name="connsiteY5" fmla="*/ 185349 h 572117"/>
              <a:gd name="connsiteX6" fmla="*/ 177605 w 368022"/>
              <a:gd name="connsiteY6" fmla="*/ 121992 h 572117"/>
              <a:gd name="connsiteX7" fmla="*/ 232281 w 368022"/>
              <a:gd name="connsiteY7" fmla="*/ 154728 h 572117"/>
              <a:gd name="connsiteX8" fmla="*/ 235509 w 368022"/>
              <a:gd name="connsiteY8" fmla="*/ 153922 h 572117"/>
              <a:gd name="connsiteX9" fmla="*/ 276667 w 368022"/>
              <a:gd name="connsiteY9" fmla="*/ 154728 h 572117"/>
              <a:gd name="connsiteX10" fmla="*/ 303298 w 368022"/>
              <a:gd name="connsiteY10" fmla="*/ 145864 h 572117"/>
              <a:gd name="connsiteX11" fmla="*/ 362211 w 368022"/>
              <a:gd name="connsiteY11" fmla="*/ 198242 h 572117"/>
              <a:gd name="connsiteX12" fmla="*/ 367860 w 368022"/>
              <a:gd name="connsiteY12" fmla="*/ 272376 h 572117"/>
              <a:gd name="connsiteX13" fmla="*/ 315404 w 368022"/>
              <a:gd name="connsiteY13" fmla="*/ 331199 h 572117"/>
              <a:gd name="connsiteX14" fmla="*/ 266983 w 368022"/>
              <a:gd name="connsiteY14" fmla="*/ 307025 h 572117"/>
              <a:gd name="connsiteX15" fmla="*/ 262948 w 368022"/>
              <a:gd name="connsiteY15" fmla="*/ 306220 h 572117"/>
              <a:gd name="connsiteX16" fmla="*/ 248421 w 368022"/>
              <a:gd name="connsiteY16" fmla="*/ 300579 h 572117"/>
              <a:gd name="connsiteX17" fmla="*/ 251649 w 368022"/>
              <a:gd name="connsiteY17" fmla="*/ 313472 h 572117"/>
              <a:gd name="connsiteX18" fmla="*/ 251649 w 368022"/>
              <a:gd name="connsiteY18" fmla="*/ 337646 h 572117"/>
              <a:gd name="connsiteX19" fmla="*/ 298456 w 368022"/>
              <a:gd name="connsiteY19" fmla="*/ 527010 h 572117"/>
              <a:gd name="connsiteX20" fmla="*/ 235509 w 368022"/>
              <a:gd name="connsiteY20" fmla="*/ 543932 h 572117"/>
              <a:gd name="connsiteX21" fmla="*/ 194351 w 368022"/>
              <a:gd name="connsiteY21" fmla="*/ 382771 h 572117"/>
              <a:gd name="connsiteX22" fmla="*/ 191930 w 368022"/>
              <a:gd name="connsiteY22" fmla="*/ 382771 h 572117"/>
              <a:gd name="connsiteX23" fmla="*/ 154807 w 368022"/>
              <a:gd name="connsiteY23" fmla="*/ 531039 h 572117"/>
              <a:gd name="connsiteX24" fmla="*/ 91053 w 368022"/>
              <a:gd name="connsiteY24" fmla="*/ 548767 h 572117"/>
              <a:gd name="connsiteX25" fmla="*/ 143509 w 368022"/>
              <a:gd name="connsiteY25" fmla="*/ 339258 h 572117"/>
              <a:gd name="connsiteX26" fmla="*/ 128175 w 368022"/>
              <a:gd name="connsiteY26" fmla="*/ 243367 h 572117"/>
              <a:gd name="connsiteX27" fmla="*/ 40210 w 368022"/>
              <a:gd name="connsiteY27" fmla="*/ 288492 h 572117"/>
              <a:gd name="connsiteX28" fmla="*/ 22456 w 368022"/>
              <a:gd name="connsiteY28" fmla="*/ 225639 h 572117"/>
              <a:gd name="connsiteX29" fmla="*/ 126561 w 368022"/>
              <a:gd name="connsiteY29" fmla="*/ 158757 h 572117"/>
              <a:gd name="connsiteX30" fmla="*/ 177605 w 368022"/>
              <a:gd name="connsiteY30" fmla="*/ 121992 h 572117"/>
              <a:gd name="connsiteX31" fmla="*/ 151593 w 368022"/>
              <a:gd name="connsiteY31" fmla="*/ 0 h 572117"/>
              <a:gd name="connsiteX32" fmla="*/ 207302 w 368022"/>
              <a:gd name="connsiteY32" fmla="*/ 55191 h 572117"/>
              <a:gd name="connsiteX33" fmla="*/ 151593 w 368022"/>
              <a:gd name="connsiteY33" fmla="*/ 110382 h 572117"/>
              <a:gd name="connsiteX34" fmla="*/ 95884 w 368022"/>
              <a:gd name="connsiteY34" fmla="*/ 55191 h 572117"/>
              <a:gd name="connsiteX35" fmla="*/ 151593 w 368022"/>
              <a:gd name="connsiteY35" fmla="*/ 0 h 57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8022" h="572117">
                <a:moveTo>
                  <a:pt x="253263" y="185349"/>
                </a:moveTo>
                <a:cubicBezTo>
                  <a:pt x="246807" y="185349"/>
                  <a:pt x="241158" y="186960"/>
                  <a:pt x="236316" y="189378"/>
                </a:cubicBezTo>
                <a:cubicBezTo>
                  <a:pt x="236316" y="212746"/>
                  <a:pt x="237930" y="235309"/>
                  <a:pt x="241158" y="257871"/>
                </a:cubicBezTo>
                <a:cubicBezTo>
                  <a:pt x="246000" y="261900"/>
                  <a:pt x="250842" y="265929"/>
                  <a:pt x="255684" y="268347"/>
                </a:cubicBezTo>
                <a:cubicBezTo>
                  <a:pt x="254070" y="247396"/>
                  <a:pt x="252456" y="225639"/>
                  <a:pt x="250842" y="204688"/>
                </a:cubicBezTo>
                <a:cubicBezTo>
                  <a:pt x="250035" y="197436"/>
                  <a:pt x="250842" y="191795"/>
                  <a:pt x="253263" y="185349"/>
                </a:cubicBezTo>
                <a:close/>
                <a:moveTo>
                  <a:pt x="177605" y="121992"/>
                </a:moveTo>
                <a:cubicBezTo>
                  <a:pt x="200000" y="121287"/>
                  <a:pt x="223000" y="132166"/>
                  <a:pt x="232281" y="154728"/>
                </a:cubicBezTo>
                <a:cubicBezTo>
                  <a:pt x="233088" y="154728"/>
                  <a:pt x="233895" y="153922"/>
                  <a:pt x="235509" y="153922"/>
                </a:cubicBezTo>
                <a:cubicBezTo>
                  <a:pt x="249228" y="150699"/>
                  <a:pt x="262948" y="151505"/>
                  <a:pt x="276667" y="154728"/>
                </a:cubicBezTo>
                <a:cubicBezTo>
                  <a:pt x="283930" y="149893"/>
                  <a:pt x="293614" y="146670"/>
                  <a:pt x="303298" y="145864"/>
                </a:cubicBezTo>
                <a:cubicBezTo>
                  <a:pt x="333965" y="144253"/>
                  <a:pt x="359790" y="168427"/>
                  <a:pt x="362211" y="198242"/>
                </a:cubicBezTo>
                <a:cubicBezTo>
                  <a:pt x="363825" y="223222"/>
                  <a:pt x="366246" y="247396"/>
                  <a:pt x="367860" y="272376"/>
                </a:cubicBezTo>
                <a:cubicBezTo>
                  <a:pt x="370281" y="302996"/>
                  <a:pt x="345263" y="329588"/>
                  <a:pt x="315404" y="331199"/>
                </a:cubicBezTo>
                <a:cubicBezTo>
                  <a:pt x="295228" y="332005"/>
                  <a:pt x="277474" y="322336"/>
                  <a:pt x="266983" y="307025"/>
                </a:cubicBezTo>
                <a:cubicBezTo>
                  <a:pt x="265369" y="307025"/>
                  <a:pt x="264562" y="307025"/>
                  <a:pt x="262948" y="306220"/>
                </a:cubicBezTo>
                <a:cubicBezTo>
                  <a:pt x="258105" y="304608"/>
                  <a:pt x="253263" y="302996"/>
                  <a:pt x="248421" y="300579"/>
                </a:cubicBezTo>
                <a:cubicBezTo>
                  <a:pt x="249228" y="305414"/>
                  <a:pt x="250035" y="309443"/>
                  <a:pt x="251649" y="313472"/>
                </a:cubicBezTo>
                <a:cubicBezTo>
                  <a:pt x="253263" y="322336"/>
                  <a:pt x="253263" y="330394"/>
                  <a:pt x="251649" y="337646"/>
                </a:cubicBezTo>
                <a:cubicBezTo>
                  <a:pt x="265369" y="401305"/>
                  <a:pt x="280702" y="464157"/>
                  <a:pt x="298456" y="527010"/>
                </a:cubicBezTo>
                <a:cubicBezTo>
                  <a:pt x="309755" y="567300"/>
                  <a:pt x="246807" y="585028"/>
                  <a:pt x="235509" y="543932"/>
                </a:cubicBezTo>
                <a:cubicBezTo>
                  <a:pt x="220176" y="490749"/>
                  <a:pt x="206456" y="436760"/>
                  <a:pt x="194351" y="382771"/>
                </a:cubicBezTo>
                <a:cubicBezTo>
                  <a:pt x="193544" y="382771"/>
                  <a:pt x="192737" y="382771"/>
                  <a:pt x="191930" y="382771"/>
                </a:cubicBezTo>
                <a:cubicBezTo>
                  <a:pt x="161263" y="426285"/>
                  <a:pt x="145930" y="476244"/>
                  <a:pt x="154807" y="531039"/>
                </a:cubicBezTo>
                <a:cubicBezTo>
                  <a:pt x="160456" y="572135"/>
                  <a:pt x="97509" y="589863"/>
                  <a:pt x="91053" y="548767"/>
                </a:cubicBezTo>
                <a:cubicBezTo>
                  <a:pt x="78947" y="469798"/>
                  <a:pt x="99123" y="401305"/>
                  <a:pt x="143509" y="339258"/>
                </a:cubicBezTo>
                <a:cubicBezTo>
                  <a:pt x="136246" y="307831"/>
                  <a:pt x="131403" y="275599"/>
                  <a:pt x="128175" y="243367"/>
                </a:cubicBezTo>
                <a:cubicBezTo>
                  <a:pt x="101544" y="262706"/>
                  <a:pt x="72491" y="278016"/>
                  <a:pt x="40210" y="288492"/>
                </a:cubicBezTo>
                <a:cubicBezTo>
                  <a:pt x="-141" y="301385"/>
                  <a:pt x="-17088" y="238532"/>
                  <a:pt x="22456" y="225639"/>
                </a:cubicBezTo>
                <a:cubicBezTo>
                  <a:pt x="62807" y="211940"/>
                  <a:pt x="98316" y="189378"/>
                  <a:pt x="126561" y="158757"/>
                </a:cubicBezTo>
                <a:cubicBezTo>
                  <a:pt x="133421" y="134986"/>
                  <a:pt x="155211" y="122697"/>
                  <a:pt x="177605" y="121992"/>
                </a:cubicBezTo>
                <a:close/>
                <a:moveTo>
                  <a:pt x="151593" y="0"/>
                </a:moveTo>
                <a:cubicBezTo>
                  <a:pt x="182360" y="0"/>
                  <a:pt x="207302" y="24710"/>
                  <a:pt x="207302" y="55191"/>
                </a:cubicBezTo>
                <a:cubicBezTo>
                  <a:pt x="207302" y="85672"/>
                  <a:pt x="182360" y="110382"/>
                  <a:pt x="151593" y="110382"/>
                </a:cubicBezTo>
                <a:cubicBezTo>
                  <a:pt x="120826" y="110382"/>
                  <a:pt x="95884" y="85672"/>
                  <a:pt x="95884" y="55191"/>
                </a:cubicBezTo>
                <a:cubicBezTo>
                  <a:pt x="95884" y="24710"/>
                  <a:pt x="120826" y="0"/>
                  <a:pt x="1515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1" name="矩形 40"/>
              <p:cNvSpPr/>
              <p:nvPr/>
            </p:nvSpPr>
            <p:spPr>
              <a:xfrm>
                <a:off x="6628427" y="3034308"/>
                <a:ext cx="96949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𝑏𝑠</m:t>
                          </m:r>
                        </m:sub>
                      </m:sSub>
                    </m:oMath>
                  </m:oMathPara>
                </a14:m>
                <a:endParaRPr lang="en-US" dirty="0"/>
              </a:p>
            </p:txBody>
          </p:sp>
        </mc:Choice>
        <mc:Fallback>
          <p:sp>
            <p:nvSpPr>
              <p:cNvPr id="41" name="矩形 40"/>
              <p:cNvSpPr>
                <a:spLocks noRot="1" noChangeAspect="1" noMove="1" noResize="1" noEditPoints="1" noAdjustHandles="1" noChangeArrowheads="1" noChangeShapeType="1" noTextEdit="1"/>
              </p:cNvSpPr>
              <p:nvPr/>
            </p:nvSpPr>
            <p:spPr>
              <a:xfrm>
                <a:off x="6628427" y="3034308"/>
                <a:ext cx="969496" cy="369332"/>
              </a:xfrm>
              <a:prstGeom prst="rect">
                <a:avLst/>
              </a:prstGeom>
              <a:blipFill rotWithShape="1">
                <a:blip r:embed="rId5"/>
                <a:stretch>
                  <a:fillRect l="-31" t="-75" r="15"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155109" y="1411923"/>
                <a:ext cx="7981146" cy="3439795"/>
              </a:xfrm>
              <a:prstGeom prst="rect">
                <a:avLst/>
              </a:prstGeom>
              <a:noFill/>
            </p:spPr>
            <p:txBody>
              <a:bodyPr wrap="square" rtlCol="0">
                <a:spAutoFit/>
              </a:bodyPr>
              <a:lstStyle/>
              <a:p>
                <a:pPr indent="0">
                  <a:buFont typeface="Arial" panose="020B0604020202020204" pitchFamily="34" charset="0"/>
                  <a:buNone/>
                </a:pPr>
                <a:r>
                  <a:rPr lang="en-US" altLang="zh-CN" sz="2000" dirty="0">
                    <a:latin typeface="Calibri" panose="020F0502020204030204" pitchFamily="34" charset="0"/>
                    <a:cs typeface="Calibri" panose="020F0502020204030204" pitchFamily="34" charset="0"/>
                  </a:rPr>
                  <a:t>  </a:t>
                </a:r>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If the passive receiver can separate </a:t>
                </a:r>
                <a14:m>
                  <m:oMath xmlns:m="http://schemas.openxmlformats.org/officeDocument/2006/math">
                    <m:sSub>
                      <m:sSubPr>
                        <m:ctrlPr>
                          <a:rPr lang="en-US" altLang="zh-CN" sz="2000" b="1" i="1" dirty="0">
                            <a:latin typeface="Cambria Math" panose="02040503050406030204" pitchFamily="18" charset="0"/>
                            <a:cs typeface="Calibri" panose="020F0502020204030204" pitchFamily="34" charset="0"/>
                          </a:rPr>
                        </m:ctrlPr>
                      </m:sSubPr>
                      <m:e>
                        <m:r>
                          <a:rPr lang="en-US" altLang="zh-CN" sz="2000" b="1" i="1" dirty="0">
                            <a:latin typeface="Cambria Math" panose="02040503050406030204" pitchFamily="18" charset="0"/>
                            <a:cs typeface="Calibri" panose="020F0502020204030204" pitchFamily="34" charset="0"/>
                          </a:rPr>
                          <m:t>𝒚</m:t>
                        </m:r>
                      </m:e>
                      <m:sub>
                        <m:r>
                          <a:rPr lang="en-US" altLang="zh-CN" sz="2000" b="1" i="1" dirty="0">
                            <a:latin typeface="Cambria Math" panose="02040503050406030204" pitchFamily="18" charset="0"/>
                            <a:cs typeface="Calibri" panose="020F0502020204030204" pitchFamily="34" charset="0"/>
                          </a:rPr>
                          <m:t>𝒓</m:t>
                        </m:r>
                      </m:sub>
                    </m:sSub>
                    <m:d>
                      <m:dPr>
                        <m:ctrlPr>
                          <a:rPr lang="en-US" altLang="zh-CN" sz="2000" b="1" i="1" dirty="0">
                            <a:latin typeface="Cambria Math" panose="02040503050406030204" pitchFamily="18" charset="0"/>
                            <a:cs typeface="Calibri" panose="020F0502020204030204" pitchFamily="34" charset="0"/>
                          </a:rPr>
                        </m:ctrlPr>
                      </m:dPr>
                      <m:e>
                        <m:r>
                          <a:rPr lang="en-US" altLang="zh-CN" sz="2000" b="1" i="1" dirty="0">
                            <a:latin typeface="Cambria Math" panose="02040503050406030204" pitchFamily="18" charset="0"/>
                            <a:cs typeface="Calibri" panose="020F0502020204030204" pitchFamily="34" charset="0"/>
                          </a:rPr>
                          <m:t>𝒕</m:t>
                        </m:r>
                      </m:e>
                    </m:d>
                  </m:oMath>
                </a14:m>
                <a:r>
                  <a:rPr lang="en-US" altLang="zh-CN" sz="2000" dirty="0">
                    <a:latin typeface="Calibri" panose="020F0502020204030204" pitchFamily="34" charset="0"/>
                    <a:cs typeface="Calibri" panose="020F0502020204030204" pitchFamily="34" charset="0"/>
                  </a:rPr>
                  <a:t> and </a:t>
                </a:r>
                <a14:m>
                  <m:oMath xmlns:m="http://schemas.openxmlformats.org/officeDocument/2006/math">
                    <m:sSub>
                      <m:sSubPr>
                        <m:ctrlPr>
                          <a:rPr lang="en-US" altLang="zh-CN" sz="2000" b="1" i="1" dirty="0">
                            <a:latin typeface="Cambria Math" panose="02040503050406030204" pitchFamily="18" charset="0"/>
                            <a:cs typeface="Calibri" panose="020F0502020204030204" pitchFamily="34" charset="0"/>
                          </a:rPr>
                        </m:ctrlPr>
                      </m:sSubPr>
                      <m:e>
                        <m:r>
                          <a:rPr lang="en-US" altLang="zh-CN" sz="2000" b="1" i="1" dirty="0">
                            <a:latin typeface="Cambria Math" panose="02040503050406030204" pitchFamily="18" charset="0"/>
                            <a:cs typeface="Calibri" panose="020F0502020204030204" pitchFamily="34" charset="0"/>
                          </a:rPr>
                          <m:t>𝒚</m:t>
                        </m:r>
                      </m:e>
                      <m:sub>
                        <m:r>
                          <a:rPr lang="en-US" altLang="zh-CN" sz="2000" b="1" i="1" dirty="0">
                            <a:latin typeface="Cambria Math" panose="02040503050406030204" pitchFamily="18" charset="0"/>
                            <a:cs typeface="Calibri" panose="020F0502020204030204" pitchFamily="34" charset="0"/>
                          </a:rPr>
                          <m:t>𝒔</m:t>
                        </m:r>
                      </m:sub>
                    </m:sSub>
                    <m:d>
                      <m:dPr>
                        <m:ctrlPr>
                          <a:rPr lang="en-US" altLang="zh-CN" sz="2000" b="1" i="1" dirty="0">
                            <a:latin typeface="Cambria Math" panose="02040503050406030204" pitchFamily="18" charset="0"/>
                            <a:cs typeface="Calibri" panose="020F0502020204030204" pitchFamily="34" charset="0"/>
                          </a:rPr>
                        </m:ctrlPr>
                      </m:dPr>
                      <m:e>
                        <m:r>
                          <a:rPr lang="en-US" altLang="zh-CN" sz="2000" b="1" i="1" dirty="0">
                            <a:latin typeface="Cambria Math" panose="02040503050406030204" pitchFamily="18" charset="0"/>
                            <a:cs typeface="Calibri" panose="020F0502020204030204" pitchFamily="34" charset="0"/>
                          </a:rPr>
                          <m:t>𝒕</m:t>
                        </m:r>
                      </m:e>
                    </m:d>
                  </m:oMath>
                </a14:m>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Define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𝐶𝑜𝑟</m:t>
                    </m:r>
                    <m:d>
                      <m:dPr>
                        <m:ctrlPr>
                          <a:rPr lang="en-US" altLang="zh-CN" sz="200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𝑐</m:t>
                        </m:r>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𝑑</m:t>
                        </m:r>
                      </m:e>
                    </m:d>
                    <m:r>
                      <a:rPr lang="en-US" altLang="zh-CN" sz="2000" b="0" i="1" smtClean="0">
                        <a:latin typeface="Cambria Math" panose="02040503050406030204" pitchFamily="18" charset="0"/>
                        <a:cs typeface="Calibri" panose="020F0502020204030204" pitchFamily="34" charset="0"/>
                      </a:rPr>
                      <m:t>=∫</m:t>
                    </m:r>
                    <m:sSub>
                      <m:sSubPr>
                        <m:ctrlPr>
                          <a:rPr lang="en-US" altLang="zh-CN" sz="2000" b="0" i="1" smtClean="0">
                            <a:latin typeface="Cambria Math" panose="02040503050406030204" pitchFamily="18" charset="0"/>
                            <a:cs typeface="Calibri" panose="020F0502020204030204" pitchFamily="34" charset="0"/>
                          </a:rPr>
                        </m:ctrlPr>
                      </m:sSubPr>
                      <m:e>
                        <m:r>
                          <a:rPr lang="en-US" altLang="zh-CN" sz="2000" b="0" i="1" smtClean="0">
                            <a:latin typeface="Cambria Math" panose="02040503050406030204" pitchFamily="18" charset="0"/>
                            <a:cs typeface="Calibri" panose="020F0502020204030204" pitchFamily="34" charset="0"/>
                          </a:rPr>
                          <m:t>𝑦</m:t>
                        </m:r>
                      </m:e>
                      <m:sub>
                        <m:r>
                          <a:rPr lang="en-US" altLang="zh-CN" sz="2000" b="0" i="1" smtClean="0">
                            <a:latin typeface="Cambria Math" panose="02040503050406030204" pitchFamily="18" charset="0"/>
                            <a:cs typeface="Calibri" panose="020F0502020204030204" pitchFamily="34" charset="0"/>
                          </a:rPr>
                          <m:t>𝑟</m:t>
                        </m:r>
                      </m:sub>
                    </m:sSub>
                    <m:d>
                      <m:dPr>
                        <m:ctrlPr>
                          <a:rPr lang="en-US" altLang="zh-CN" sz="200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𝑡</m:t>
                        </m:r>
                        <m:r>
                          <a:rPr lang="en-US" altLang="zh-CN" sz="2000" b="0" i="1" smtClean="0">
                            <a:latin typeface="Cambria Math" panose="02040503050406030204" pitchFamily="18" charset="0"/>
                            <a:cs typeface="Calibri" panose="020F0502020204030204" pitchFamily="34" charset="0"/>
                          </a:rPr>
                          <m:t>−</m:t>
                        </m:r>
                        <m:r>
                          <a:rPr lang="en-US" altLang="zh-CN" sz="2000" i="1" smtClean="0">
                            <a:latin typeface="Cambria Math" panose="02040503050406030204" pitchFamily="18" charset="0"/>
                            <a:cs typeface="Calibri" panose="020F0502020204030204" pitchFamily="34" charset="0"/>
                          </a:rPr>
                          <m:t>𝑐</m:t>
                        </m:r>
                      </m:e>
                    </m:d>
                    <m:sSup>
                      <m:sSupPr>
                        <m:ctrlPr>
                          <a:rPr lang="en-US" altLang="zh-CN" sz="2000" i="1" smtClean="0">
                            <a:latin typeface="Cambria Math" panose="02040503050406030204" pitchFamily="18" charset="0"/>
                            <a:cs typeface="Calibri" panose="020F0502020204030204" pitchFamily="34" charset="0"/>
                          </a:rPr>
                        </m:ctrlPr>
                      </m:sSupPr>
                      <m:e>
                        <m:r>
                          <a:rPr lang="en-US" altLang="zh-CN" sz="2000" b="0" i="1" smtClean="0">
                            <a:latin typeface="Cambria Math" panose="02040503050406030204" pitchFamily="18" charset="0"/>
                            <a:cs typeface="Calibri" panose="020F0502020204030204" pitchFamily="34" charset="0"/>
                          </a:rPr>
                          <m:t>𝑒</m:t>
                        </m:r>
                      </m:e>
                      <m:sup>
                        <m:r>
                          <a:rPr lang="en-US" altLang="zh-CN" sz="2000" b="0" i="1" smtClean="0">
                            <a:latin typeface="Cambria Math" panose="02040503050406030204" pitchFamily="18" charset="0"/>
                            <a:cs typeface="Calibri" panose="020F0502020204030204" pitchFamily="34" charset="0"/>
                          </a:rPr>
                          <m:t>𝑗</m:t>
                        </m:r>
                        <m:r>
                          <a:rPr lang="en-US" altLang="zh-CN" sz="2000" b="0" i="1" smtClean="0">
                            <a:latin typeface="Cambria Math" panose="02040503050406030204" pitchFamily="18" charset="0"/>
                            <a:cs typeface="Calibri" panose="020F0502020204030204" pitchFamily="34" charset="0"/>
                          </a:rPr>
                          <m:t>2</m:t>
                        </m:r>
                        <m:r>
                          <a:rPr lang="en-US" altLang="zh-CN" sz="2000" b="0" i="1" smtClean="0">
                            <a:latin typeface="Cambria Math" panose="02040503050406030204" pitchFamily="18" charset="0"/>
                            <a:cs typeface="Calibri" panose="020F0502020204030204" pitchFamily="34" charset="0"/>
                          </a:rPr>
                          <m:t>𝜋</m:t>
                        </m:r>
                        <m:r>
                          <a:rPr lang="en-US" altLang="zh-CN" sz="2000" i="1" smtClean="0">
                            <a:latin typeface="Cambria Math" panose="02040503050406030204" pitchFamily="18" charset="0"/>
                            <a:cs typeface="Calibri" panose="020F0502020204030204" pitchFamily="34" charset="0"/>
                          </a:rPr>
                          <m:t>𝑑</m:t>
                        </m:r>
                        <m:r>
                          <a:rPr lang="en-US" altLang="zh-CN" sz="2000" b="0" i="1" smtClean="0">
                            <a:latin typeface="Cambria Math" panose="02040503050406030204" pitchFamily="18" charset="0"/>
                            <a:cs typeface="Calibri" panose="020F0502020204030204" pitchFamily="34" charset="0"/>
                          </a:rPr>
                          <m:t>𝑡</m:t>
                        </m:r>
                      </m:sup>
                    </m:sSup>
                    <m:sSubSup>
                      <m:sSubSupPr>
                        <m:ctrlPr>
                          <a:rPr lang="en-US" altLang="zh-CN" sz="2000" b="0" i="1" smtClean="0">
                            <a:latin typeface="Cambria Math" panose="02040503050406030204" pitchFamily="18" charset="0"/>
                            <a:cs typeface="Calibri" panose="020F0502020204030204" pitchFamily="34" charset="0"/>
                          </a:rPr>
                        </m:ctrlPr>
                      </m:sSubSupPr>
                      <m:e>
                        <m:r>
                          <a:rPr lang="en-US" altLang="zh-CN" sz="2000" b="0" i="1" smtClean="0">
                            <a:latin typeface="Cambria Math" panose="02040503050406030204" pitchFamily="18" charset="0"/>
                            <a:cs typeface="Calibri" panose="020F0502020204030204" pitchFamily="34" charset="0"/>
                          </a:rPr>
                          <m:t>𝑦</m:t>
                        </m:r>
                      </m:e>
                      <m:sub>
                        <m:r>
                          <a:rPr lang="en-US" altLang="zh-CN" sz="2000" b="0" i="1" smtClean="0">
                            <a:latin typeface="Cambria Math" panose="02040503050406030204" pitchFamily="18" charset="0"/>
                            <a:cs typeface="Calibri" panose="020F0502020204030204" pitchFamily="34" charset="0"/>
                          </a:rPr>
                          <m:t>𝑠</m:t>
                        </m:r>
                      </m:sub>
                      <m:sup>
                        <m:r>
                          <a:rPr lang="en-US" altLang="zh-CN" sz="2000" b="0" i="1" smtClean="0">
                            <a:latin typeface="Cambria Math" panose="02040503050406030204" pitchFamily="18" charset="0"/>
                            <a:cs typeface="Calibri" panose="020F0502020204030204" pitchFamily="34" charset="0"/>
                          </a:rPr>
                          <m:t>∗</m:t>
                        </m:r>
                      </m:sup>
                    </m:sSubSup>
                    <m:d>
                      <m:dPr>
                        <m:ctrlPr>
                          <a:rPr lang="en-US" altLang="zh-CN" sz="2000" i="1" smtClean="0">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𝑡</m:t>
                        </m:r>
                      </m:e>
                    </m:d>
                    <m:r>
                      <a:rPr lang="en-US" altLang="zh-CN" sz="2000" b="0" i="1" smtClean="0">
                        <a:latin typeface="Cambria Math" panose="02040503050406030204" pitchFamily="18" charset="0"/>
                        <a:cs typeface="Calibri" panose="020F0502020204030204" pitchFamily="34" charset="0"/>
                      </a:rPr>
                      <m:t> </m:t>
                    </m:r>
                    <m:r>
                      <a:rPr lang="en-US" altLang="zh-CN" sz="2000" b="0" i="1" smtClean="0">
                        <a:latin typeface="Cambria Math" panose="02040503050406030204" pitchFamily="18" charset="0"/>
                        <a:cs typeface="Calibri" panose="020F0502020204030204" pitchFamily="34" charset="0"/>
                      </a:rPr>
                      <m:t>𝑑𝑡</m:t>
                    </m:r>
                  </m:oMath>
                </a14:m>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The estimation of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𝜏</m:t>
                    </m:r>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𝑓</m:t>
                    </m:r>
                    <m:r>
                      <a:rPr lang="en-US" altLang="zh-CN" sz="2000" b="0" i="1" smtClean="0">
                        <a:latin typeface="Cambria Math" panose="02040503050406030204" pitchFamily="18" charset="0"/>
                        <a:cs typeface="Calibri" panose="020F0502020204030204" pitchFamily="34" charset="0"/>
                      </a:rPr>
                      <m:t>)</m:t>
                    </m:r>
                  </m:oMath>
                </a14:m>
                <a:r>
                  <a:rPr lang="en-US" altLang="zh-CN" sz="2000" dirty="0">
                    <a:latin typeface="Calibri" panose="020F0502020204030204" pitchFamily="34" charset="0"/>
                    <a:cs typeface="Calibri" panose="020F0502020204030204" pitchFamily="34" charset="0"/>
                  </a:rPr>
                  <a:t>:</a:t>
                </a:r>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cs typeface="Calibri" panose="020F0502020204030204" pitchFamily="34" charset="0"/>
                            </a:rPr>
                          </m:ctrlPr>
                        </m:funcPr>
                        <m:fName>
                          <m:r>
                            <a:rPr lang="en-US" altLang="zh-CN" sz="2000" b="0" i="1" smtClean="0">
                              <a:latin typeface="Cambria Math" panose="02040503050406030204" pitchFamily="18" charset="0"/>
                              <a:cs typeface="Calibri" panose="020F0502020204030204" pitchFamily="34" charset="0"/>
                            </a:rPr>
                            <m:t>(</m:t>
                          </m:r>
                          <m:acc>
                            <m:accPr>
                              <m:ctrlPr>
                                <a:rPr lang="en-US" altLang="zh-CN" sz="2000" i="1">
                                  <a:latin typeface="Cambria Math" panose="02040503050406030204" pitchFamily="18" charset="0"/>
                                  <a:cs typeface="Calibri" panose="020F0502020204030204" pitchFamily="34" charset="0"/>
                                </a:rPr>
                              </m:ctrlPr>
                            </m:accPr>
                            <m:e>
                              <m:r>
                                <a:rPr lang="en-US" altLang="zh-CN" sz="2000" b="0" i="1" smtClean="0">
                                  <a:latin typeface="Cambria Math" panose="02040503050406030204" pitchFamily="18" charset="0"/>
                                  <a:cs typeface="Calibri" panose="020F0502020204030204" pitchFamily="34" charset="0"/>
                                </a:rPr>
                                <m:t>𝜏</m:t>
                              </m:r>
                            </m:e>
                          </m:acc>
                          <m:r>
                            <a:rPr lang="en-US" altLang="zh-CN" sz="2000" b="0" i="1" smtClean="0">
                              <a:latin typeface="Cambria Math" panose="02040503050406030204" pitchFamily="18" charset="0"/>
                              <a:cs typeface="Calibri" panose="020F0502020204030204" pitchFamily="34" charset="0"/>
                            </a:rPr>
                            <m:t>,</m:t>
                          </m:r>
                          <m:acc>
                            <m:accPr>
                              <m:ctrlPr>
                                <a:rPr lang="en-US" altLang="zh-CN" sz="2000" i="1">
                                  <a:latin typeface="Cambria Math" panose="02040503050406030204" pitchFamily="18" charset="0"/>
                                  <a:cs typeface="Calibri" panose="020F0502020204030204" pitchFamily="34" charset="0"/>
                                </a:rPr>
                              </m:ctrlPr>
                            </m:accPr>
                            <m:e>
                              <m:r>
                                <a:rPr lang="en-US" altLang="zh-CN" sz="2000" b="0" i="1" smtClean="0">
                                  <a:latin typeface="Cambria Math" panose="02040503050406030204" pitchFamily="18" charset="0"/>
                                  <a:cs typeface="Calibri" panose="020F0502020204030204" pitchFamily="34" charset="0"/>
                                </a:rPr>
                                <m:t>𝑓</m:t>
                              </m:r>
                            </m:e>
                          </m:acc>
                          <m:r>
                            <a:rPr lang="en-US" altLang="zh-CN" sz="2000" b="0" i="1" smtClean="0">
                              <a:latin typeface="Cambria Math" panose="02040503050406030204" pitchFamily="18" charset="0"/>
                              <a:cs typeface="Calibri" panose="020F0502020204030204" pitchFamily="34" charset="0"/>
                            </a:rPr>
                            <m:t>) = </m:t>
                          </m:r>
                          <m:limLow>
                            <m:limLowPr>
                              <m:ctrlPr>
                                <a:rPr lang="en-US" altLang="zh-CN" sz="2000" i="1" smtClean="0">
                                  <a:latin typeface="Cambria Math" panose="02040503050406030204" pitchFamily="18" charset="0"/>
                                  <a:cs typeface="Calibri" panose="020F0502020204030204" pitchFamily="34" charset="0"/>
                                </a:rPr>
                              </m:ctrlPr>
                            </m:limLowPr>
                            <m:e>
                              <m:r>
                                <a:rPr lang="en-US" altLang="zh-CN" sz="2000" b="0" i="1" smtClean="0">
                                  <a:latin typeface="Cambria Math" panose="02040503050406030204" pitchFamily="18" charset="0"/>
                                  <a:cs typeface="Calibri" panose="020F0502020204030204" pitchFamily="34" charset="0"/>
                                </a:rPr>
                                <m:t>𝑎𝑟𝑔</m:t>
                              </m:r>
                              <m:r>
                                <a:rPr lang="en-US" altLang="zh-CN" sz="2000" b="0" i="1" smtClean="0">
                                  <a:latin typeface="Cambria Math" panose="02040503050406030204" pitchFamily="18" charset="0"/>
                                  <a:cs typeface="Calibri" panose="020F0502020204030204" pitchFamily="34" charset="0"/>
                                </a:rPr>
                                <m:t> </m:t>
                              </m:r>
                              <m:r>
                                <m:rPr>
                                  <m:sty m:val="p"/>
                                </m:rPr>
                                <a:rPr lang="en-US" altLang="zh-CN" sz="2000" b="0" i="0" smtClean="0">
                                  <a:latin typeface="Cambria Math" panose="02040503050406030204" pitchFamily="18" charset="0"/>
                                  <a:cs typeface="Calibri" panose="020F0502020204030204" pitchFamily="34" charset="0"/>
                                </a:rPr>
                                <m:t>max</m:t>
                              </m:r>
                            </m:e>
                            <m:lim>
                              <m:r>
                                <a:rPr lang="en-US" altLang="zh-CN" sz="2000" b="0" i="1" smtClean="0">
                                  <a:latin typeface="Cambria Math" panose="02040503050406030204" pitchFamily="18" charset="0"/>
                                  <a:cs typeface="Calibri" panose="020F0502020204030204" pitchFamily="34" charset="0"/>
                                </a:rPr>
                                <m:t>𝑐</m:t>
                              </m:r>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𝑑</m:t>
                              </m:r>
                            </m:lim>
                          </m:limLow>
                        </m:fName>
                        <m:e>
                          <m:r>
                            <a:rPr lang="en-US" altLang="zh-CN" sz="2000" b="0" i="1" smtClean="0">
                              <a:latin typeface="Cambria Math" panose="02040503050406030204" pitchFamily="18" charset="0"/>
                              <a:cs typeface="Calibri" panose="020F0502020204030204" pitchFamily="34" charset="0"/>
                            </a:rPr>
                            <m:t>𝐶𝑜𝑟</m:t>
                          </m:r>
                          <m:d>
                            <m:dPr>
                              <m:ctrlPr>
                                <a:rPr lang="en-US" altLang="zh-CN" sz="2000" i="1">
                                  <a:latin typeface="Cambria Math" panose="02040503050406030204" pitchFamily="18" charset="0"/>
                                  <a:cs typeface="Calibri" panose="020F0502020204030204" pitchFamily="34" charset="0"/>
                                </a:rPr>
                              </m:ctrlPr>
                            </m:dPr>
                            <m:e>
                              <m:r>
                                <a:rPr lang="en-US" altLang="zh-CN" sz="2000" b="0" i="1" smtClean="0">
                                  <a:latin typeface="Cambria Math" panose="02040503050406030204" pitchFamily="18" charset="0"/>
                                  <a:cs typeface="Calibri" panose="020F0502020204030204" pitchFamily="34" charset="0"/>
                                </a:rPr>
                                <m:t>𝑐</m:t>
                              </m:r>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𝑑</m:t>
                              </m:r>
                            </m:e>
                          </m:d>
                        </m:e>
                      </m:func>
                    </m:oMath>
                  </m:oMathPara>
                </a14:m>
                <a:endParaRPr lang="en-US" altLang="zh-CN" sz="2000" dirty="0">
                  <a:latin typeface="Calibri" panose="020F0502020204030204" pitchFamily="34" charset="0"/>
                  <a:cs typeface="Calibri" panose="020F0502020204030204" pitchFamily="34" charset="0"/>
                </a:endParaRPr>
              </a:p>
              <a:p>
                <a:endParaRPr lang="en-US" altLang="zh-CN"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14:m>
                  <m:oMath xmlns:m="http://schemas.openxmlformats.org/officeDocument/2006/math">
                    <m:acc>
                      <m:accPr>
                        <m:ctrlPr>
                          <a:rPr lang="en-US" altLang="zh-CN" sz="2000" i="1">
                            <a:latin typeface="Cambria Math" panose="02040503050406030204" pitchFamily="18" charset="0"/>
                            <a:cs typeface="Calibri" panose="020F0502020204030204" pitchFamily="34" charset="0"/>
                          </a:rPr>
                        </m:ctrlPr>
                      </m:accPr>
                      <m:e>
                        <m:r>
                          <a:rPr lang="en-US" altLang="zh-CN" sz="2000" i="1">
                            <a:latin typeface="Cambria Math" panose="02040503050406030204" pitchFamily="18" charset="0"/>
                            <a:cs typeface="Calibri" panose="020F0502020204030204" pitchFamily="34" charset="0"/>
                          </a:rPr>
                          <m:t>𝜏</m:t>
                        </m:r>
                      </m:e>
                    </m:acc>
                  </m:oMath>
                </a14:m>
                <a:r>
                  <a:rPr lang="en-US" altLang="zh-CN" sz="2000" dirty="0">
                    <a:latin typeface="Calibri" panose="020F0502020204030204" pitchFamily="34" charset="0"/>
                    <a:cs typeface="Calibri" panose="020F0502020204030204" pitchFamily="34" charset="0"/>
                  </a:rPr>
                  <a:t> is the estimation of </a:t>
                </a:r>
                <a14:m>
                  <m:oMath xmlns:m="http://schemas.openxmlformats.org/officeDocument/2006/math">
                    <m:sSub>
                      <m:sSubPr>
                        <m:ctrlPr>
                          <a:rPr lang="en-US" altLang="zh-CN" sz="2000" b="1" i="1" dirty="0">
                            <a:solidFill>
                              <a:srgbClr val="FF0000"/>
                            </a:solidFill>
                            <a:latin typeface="Cambria Math" panose="02040503050406030204" pitchFamily="18" charset="0"/>
                            <a:cs typeface="Calibri" panose="020F0502020204030204" pitchFamily="34" charset="0"/>
                          </a:rPr>
                        </m:ctrlPr>
                      </m:sSubPr>
                      <m:e>
                        <m:r>
                          <a:rPr lang="en-US" altLang="zh-CN" sz="2000" b="1" i="1" dirty="0">
                            <a:solidFill>
                              <a:srgbClr val="FF0000"/>
                            </a:solidFill>
                            <a:latin typeface="Cambria Math" panose="02040503050406030204" pitchFamily="18" charset="0"/>
                            <a:cs typeface="Calibri" panose="020F0502020204030204" pitchFamily="34" charset="0"/>
                          </a:rPr>
                          <m:t>𝝉</m:t>
                        </m:r>
                      </m:e>
                      <m:sub>
                        <m:r>
                          <a:rPr lang="en-US" altLang="zh-CN" sz="2000" b="1" i="1" dirty="0">
                            <a:solidFill>
                              <a:srgbClr val="FF0000"/>
                            </a:solidFill>
                            <a:latin typeface="Cambria Math" panose="02040503050406030204" pitchFamily="18" charset="0"/>
                            <a:cs typeface="Calibri" panose="020F0502020204030204" pitchFamily="34" charset="0"/>
                          </a:rPr>
                          <m:t>𝒔</m:t>
                        </m:r>
                      </m:sub>
                    </m:sSub>
                    <m:r>
                      <a:rPr lang="en-US" altLang="zh-CN" sz="2000" b="1" i="1" dirty="0" smtClean="0">
                        <a:solidFill>
                          <a:srgbClr val="FF0000"/>
                        </a:solidFill>
                        <a:latin typeface="Cambria Math" panose="02040503050406030204" pitchFamily="18" charset="0"/>
                        <a:cs typeface="Calibri" panose="020F0502020204030204" pitchFamily="34" charset="0"/>
                      </a:rPr>
                      <m:t>−</m:t>
                    </m:r>
                    <m:sSub>
                      <m:sSubPr>
                        <m:ctrlPr>
                          <a:rPr lang="en-US" altLang="zh-CN" sz="2000" b="1" i="1" dirty="0" smtClean="0">
                            <a:solidFill>
                              <a:srgbClr val="FF0000"/>
                            </a:solidFill>
                            <a:latin typeface="Cambria Math" panose="02040503050406030204" pitchFamily="18" charset="0"/>
                            <a:cs typeface="Calibri" panose="020F0502020204030204" pitchFamily="34" charset="0"/>
                          </a:rPr>
                        </m:ctrlPr>
                      </m:sSubPr>
                      <m:e>
                        <m:r>
                          <a:rPr lang="en-US" altLang="zh-CN" sz="2000" b="1" i="1" dirty="0" smtClean="0">
                            <a:solidFill>
                              <a:srgbClr val="FF0000"/>
                            </a:solidFill>
                            <a:latin typeface="Cambria Math" panose="02040503050406030204" pitchFamily="18" charset="0"/>
                            <a:cs typeface="Calibri" panose="020F0502020204030204" pitchFamily="34" charset="0"/>
                          </a:rPr>
                          <m:t>𝝉</m:t>
                        </m:r>
                      </m:e>
                      <m:sub>
                        <m:r>
                          <a:rPr lang="en-US" altLang="zh-CN" sz="2000" b="1" i="1" dirty="0" smtClean="0">
                            <a:solidFill>
                              <a:srgbClr val="FF0000"/>
                            </a:solidFill>
                            <a:latin typeface="Cambria Math" panose="02040503050406030204" pitchFamily="18" charset="0"/>
                            <a:cs typeface="Calibri" panose="020F0502020204030204" pitchFamily="34" charset="0"/>
                          </a:rPr>
                          <m:t>𝒓</m:t>
                        </m:r>
                      </m:sub>
                    </m:sSub>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acc>
                      <m:accPr>
                        <m:ctrlPr>
                          <a:rPr lang="en-US" altLang="zh-CN" sz="2000" i="1">
                            <a:latin typeface="Cambria Math" panose="02040503050406030204" pitchFamily="18" charset="0"/>
                            <a:cs typeface="Calibri" panose="020F0502020204030204" pitchFamily="34" charset="0"/>
                          </a:rPr>
                        </m:ctrlPr>
                      </m:accPr>
                      <m:e>
                        <m:r>
                          <a:rPr lang="en-US" altLang="zh-CN" sz="2000" i="1">
                            <a:latin typeface="Cambria Math" panose="02040503050406030204" pitchFamily="18" charset="0"/>
                            <a:cs typeface="Calibri" panose="020F0502020204030204" pitchFamily="34" charset="0"/>
                          </a:rPr>
                          <m:t>𝑓</m:t>
                        </m:r>
                      </m:e>
                    </m:acc>
                  </m:oMath>
                </a14:m>
                <a:r>
                  <a:rPr lang="en-US" altLang="zh-CN" sz="2000" dirty="0">
                    <a:latin typeface="Calibri" panose="020F0502020204030204" pitchFamily="34" charset="0"/>
                    <a:cs typeface="Calibri" panose="020F0502020204030204" pitchFamily="34" charset="0"/>
                  </a:rPr>
                  <a:t> is the estimation of </a:t>
                </a:r>
                <a14:m>
                  <m:oMath xmlns:m="http://schemas.openxmlformats.org/officeDocument/2006/math">
                    <m:r>
                      <a:rPr lang="en-US" altLang="zh-CN" sz="2000" b="1" i="1" dirty="0">
                        <a:solidFill>
                          <a:srgbClr val="FF0000"/>
                        </a:solidFill>
                        <a:latin typeface="Cambria Math" panose="02040503050406030204" pitchFamily="18" charset="0"/>
                        <a:cs typeface="Calibri" panose="020F0502020204030204" pitchFamily="34" charset="0"/>
                      </a:rPr>
                      <m:t>𝒇</m:t>
                    </m:r>
                  </m:oMath>
                </a14:m>
                <a:r>
                  <a:rPr lang="en-US" altLang="zh-CN" sz="2000" dirty="0">
                    <a:latin typeface="Calibri" panose="020F0502020204030204" pitchFamily="34" charset="0"/>
                    <a:cs typeface="Calibri" panose="020F0502020204030204" pitchFamily="34" charset="0"/>
                  </a:rPr>
                  <a:t> </a:t>
                </a:r>
                <a:endParaRPr lang="en-US" altLang="zh-CN" sz="2000" dirty="0">
                  <a:latin typeface="Calibri" panose="020F0502020204030204" pitchFamily="34" charset="0"/>
                  <a:cs typeface="Calibri" panose="020F0502020204030204" pitchFamily="3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55109" y="1411923"/>
                <a:ext cx="7981146" cy="3439795"/>
              </a:xfrm>
              <a:prstGeom prst="rect">
                <a:avLst/>
              </a:prstGeom>
              <a:blipFill rotWithShape="1">
                <a:blip r:embed="rId6"/>
                <a:stretch>
                  <a:fillRect l="-2" t="-9" b="9"/>
                </a:stretch>
              </a:blipFill>
            </p:spPr>
            <p:txBody>
              <a:bodyPr/>
              <a:lstStyle/>
              <a:p>
                <a:r>
                  <a:rPr lang="zh-CN" altLang="en-US">
                    <a:noFill/>
                  </a:rPr>
                  <a:t> </a:t>
                </a:r>
              </a:p>
            </p:txBody>
          </p:sp>
        </mc:Fallback>
      </mc:AlternateContent>
      <p:grpSp>
        <p:nvGrpSpPr>
          <p:cNvPr id="20" name="组合 19"/>
          <p:cNvGrpSpPr/>
          <p:nvPr/>
        </p:nvGrpSpPr>
        <p:grpSpPr>
          <a:xfrm>
            <a:off x="0" y="-104141"/>
            <a:ext cx="4857115" cy="1114836"/>
            <a:chOff x="0" y="-15241"/>
            <a:chExt cx="4857115" cy="1114836"/>
          </a:xfrm>
        </p:grpSpPr>
        <p:sp>
          <p:nvSpPr>
            <p:cNvPr id="21" name="文本框 20"/>
            <p:cNvSpPr txBox="1"/>
            <p:nvPr/>
          </p:nvSpPr>
          <p:spPr>
            <a:xfrm>
              <a:off x="0" y="149959"/>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a:solidFill>
                    <a:srgbClr val="5B9BD5">
                      <a:lumMod val="50000"/>
                    </a:srgbClr>
                  </a:solidFill>
                  <a:latin typeface="思源黑体 CN Heavy" panose="020B0A00000000000000" pitchFamily="34" charset="-122"/>
                  <a:ea typeface="思源黑体 CN Heavy" panose="020B0A00000000000000" pitchFamily="34" charset="-122"/>
                  <a:cs typeface="+mn-ea"/>
                  <a:sym typeface="+mn-lt"/>
                </a:rPr>
                <a:t>1 Theoretical analysis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22" name="矩形 21"/>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23" name="文本框 22"/>
          <p:cNvSpPr txBox="1"/>
          <p:nvPr/>
        </p:nvSpPr>
        <p:spPr>
          <a:xfrm>
            <a:off x="972185" y="652780"/>
            <a:ext cx="4301151" cy="368300"/>
          </a:xfrm>
          <a:prstGeom prst="rect">
            <a:avLst/>
          </a:prstGeom>
          <a:noFill/>
        </p:spPr>
        <p:txBody>
          <a:bodyPr wrap="square" rtlCol="0">
            <a:spAutoFit/>
          </a:bodyPr>
          <a:lstStyle/>
          <a:p>
            <a:r>
              <a:rPr lang="en-US" altLang="zh-CN" b="1">
                <a:solidFill>
                  <a:schemeClr val="accent1">
                    <a:lumMod val="50000"/>
                  </a:schemeClr>
                </a:solidFill>
                <a:latin typeface="微软雅黑" panose="020B0503020204020204" pitchFamily="34" charset="-122"/>
                <a:ea typeface="微软雅黑" panose="020B0503020204020204" pitchFamily="34" charset="-122"/>
                <a:sym typeface="+mn-ea"/>
              </a:rPr>
              <a:t>1.2</a:t>
            </a:r>
            <a:r>
              <a:rPr lang="zh-CN" altLang="en-US" b="1">
                <a:solidFill>
                  <a:schemeClr val="accent1">
                    <a:lumMod val="50000"/>
                  </a:schemeClr>
                </a:solidFill>
                <a:latin typeface="微软雅黑" panose="020B0503020204020204" pitchFamily="34" charset="-122"/>
                <a:ea typeface="微软雅黑" panose="020B0503020204020204" pitchFamily="34" charset="-122"/>
                <a:sym typeface="+mn-ea"/>
              </a:rPr>
              <a:t> </a:t>
            </a:r>
            <a:r>
              <a:rPr lang="en-US" b="1">
                <a:solidFill>
                  <a:schemeClr val="accent1">
                    <a:lumMod val="50000"/>
                  </a:schemeClr>
                </a:solidFill>
                <a:latin typeface="微软雅黑" panose="020B0503020204020204" pitchFamily="34" charset="-122"/>
                <a:ea typeface="微软雅黑" panose="020B0503020204020204" pitchFamily="34" charset="-122"/>
                <a:sym typeface="+mn-ea"/>
              </a:rPr>
              <a:t>Doppler Sensing</a:t>
            </a:r>
            <a:endParaRPr lang="en-US" altLang="zh-CN" dirty="0"/>
          </a:p>
        </p:txBody>
      </p:sp>
      <p:sp>
        <p:nvSpPr>
          <p:cNvPr id="3" name="圆角矩形 2"/>
          <p:cNvSpPr/>
          <p:nvPr/>
        </p:nvSpPr>
        <p:spPr>
          <a:xfrm>
            <a:off x="2238375" y="3420745"/>
            <a:ext cx="3813810" cy="861695"/>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54940" y="3667125"/>
            <a:ext cx="1993900" cy="368300"/>
          </a:xfrm>
          <a:prstGeom prst="rect">
            <a:avLst/>
          </a:prstGeom>
          <a:noFill/>
        </p:spPr>
        <p:txBody>
          <a:bodyPr wrap="none" rtlCol="0" anchor="t">
            <a:spAutoFit/>
          </a:bodyPr>
          <a:lstStyle/>
          <a:p>
            <a:r>
              <a:rPr lang="en-US" altLang="zh-CN" dirty="0">
                <a:solidFill>
                  <a:srgbClr val="FF0000"/>
                </a:solidFill>
                <a:latin typeface="Calibri" panose="020F0502020204030204" pitchFamily="34" charset="0"/>
                <a:cs typeface="Calibri" panose="020F0502020204030204" pitchFamily="34" charset="0"/>
                <a:sym typeface="+mn-ea"/>
              </a:rPr>
              <a:t>Ambiguity Function</a:t>
            </a:r>
            <a:endParaRPr lang="zh-CN" altLang="en-US"/>
          </a:p>
        </p:txBody>
      </p:sp>
      <p:cxnSp>
        <p:nvCxnSpPr>
          <p:cNvPr id="12" name="直接箭头连接符 11"/>
          <p:cNvCxnSpPr/>
          <p:nvPr/>
        </p:nvCxnSpPr>
        <p:spPr>
          <a:xfrm flipV="1">
            <a:off x="3772535" y="3117850"/>
            <a:ext cx="233045" cy="27368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855720" y="2749550"/>
            <a:ext cx="2898775" cy="368300"/>
          </a:xfrm>
          <a:prstGeom prst="rect">
            <a:avLst/>
          </a:prstGeom>
          <a:noFill/>
        </p:spPr>
        <p:txBody>
          <a:bodyPr wrap="square" rtlCol="0">
            <a:spAutoFit/>
          </a:bodyPr>
          <a:lstStyle/>
          <a:p>
            <a:r>
              <a:rPr lang="en-US" altLang="zh-CN" b="1" dirty="0">
                <a:solidFill>
                  <a:schemeClr val="accent1">
                    <a:lumMod val="50000"/>
                  </a:schemeClr>
                </a:solidFill>
                <a:latin typeface="微软雅黑" panose="020B0503020204020204" pitchFamily="34" charset="-122"/>
                <a:ea typeface="微软雅黑" panose="020B0503020204020204" pitchFamily="34" charset="-122"/>
              </a:rPr>
              <a:t>根据互相关函数计算频偏</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5" name="图片 14" descr="993B9602241ED1BBCCBDB068981B4CBE"/>
          <p:cNvPicPr>
            <a:picLocks noChangeAspect="1"/>
          </p:cNvPicPr>
          <p:nvPr/>
        </p:nvPicPr>
        <p:blipFill>
          <a:blip r:embed="rId7"/>
          <a:stretch>
            <a:fillRect/>
          </a:stretch>
        </p:blipFill>
        <p:spPr>
          <a:xfrm>
            <a:off x="6899910" y="4944110"/>
            <a:ext cx="2082165" cy="1417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240"/>
            <a:ext cx="323850" cy="11150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sp>
        <p:nvSpPr>
          <p:cNvPr id="7" name="饼形 6"/>
          <p:cNvSpPr/>
          <p:nvPr/>
        </p:nvSpPr>
        <p:spPr>
          <a:xfrm>
            <a:off x="8305158" y="3537586"/>
            <a:ext cx="859803" cy="822960"/>
          </a:xfrm>
          <a:prstGeom prst="pie">
            <a:avLst>
              <a:gd name="adj1" fmla="val 19080287"/>
              <a:gd name="adj2" fmla="val 215805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9" name="直接箭头连接符 28"/>
          <p:cNvCxnSpPr/>
          <p:nvPr/>
        </p:nvCxnSpPr>
        <p:spPr>
          <a:xfrm>
            <a:off x="8654415" y="3949065"/>
            <a:ext cx="30988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flipV="1">
            <a:off x="7784992" y="1534160"/>
            <a:ext cx="918953" cy="2428240"/>
          </a:xfrm>
          <a:prstGeom prst="straightConnector1">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饼形 30"/>
          <p:cNvSpPr/>
          <p:nvPr/>
        </p:nvSpPr>
        <p:spPr>
          <a:xfrm>
            <a:off x="8400415" y="3695065"/>
            <a:ext cx="508000" cy="508000"/>
          </a:xfrm>
          <a:prstGeom prst="pie">
            <a:avLst>
              <a:gd name="adj1" fmla="val 15033598"/>
              <a:gd name="adj2" fmla="val 5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直接箭头连接符 31"/>
          <p:cNvCxnSpPr/>
          <p:nvPr/>
        </p:nvCxnSpPr>
        <p:spPr>
          <a:xfrm flipV="1">
            <a:off x="8691880" y="2689860"/>
            <a:ext cx="1552575" cy="1259205"/>
          </a:xfrm>
          <a:prstGeom prst="straightConnector1">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矩形 33"/>
              <p:cNvSpPr/>
              <p:nvPr/>
            </p:nvSpPr>
            <p:spPr>
              <a:xfrm>
                <a:off x="9561246" y="859791"/>
                <a:ext cx="172983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1" i="1" dirty="0" smtClean="0">
                          <a:solidFill>
                            <a:srgbClr val="ED6C00"/>
                          </a:solidFill>
                          <a:latin typeface="Cambria Math" panose="02040503050406030204" pitchFamily="18" charset="0"/>
                          <a:cs typeface="Calibri" panose="020F0502020204030204" pitchFamily="34" charset="0"/>
                        </a:rPr>
                        <m:t>𝒔</m:t>
                      </m:r>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𝝆</m:t>
                          </m:r>
                        </m:e>
                        <m:sub>
                          <m:r>
                            <a:rPr lang="en-US" altLang="zh-CN" b="1" i="1" dirty="0" smtClean="0">
                              <a:solidFill>
                                <a:srgbClr val="ED6C00"/>
                              </a:solidFill>
                              <a:latin typeface="Cambria Math" panose="02040503050406030204" pitchFamily="18" charset="0"/>
                              <a:cs typeface="Calibri" panose="020F0502020204030204" pitchFamily="34" charset="0"/>
                            </a:rPr>
                            <m:t>𝒄</m:t>
                          </m:r>
                        </m:sub>
                      </m:sSub>
                      <m:r>
                        <a:rPr lang="en-US" altLang="zh-CN" b="1" i="1" dirty="0" smtClean="0">
                          <a:solidFill>
                            <a:srgbClr val="ED6C00"/>
                          </a:solidFill>
                          <a:latin typeface="Cambria Math" panose="02040503050406030204" pitchFamily="18" charset="0"/>
                          <a:cs typeface="Calibri" panose="020F0502020204030204" pitchFamily="34" charset="0"/>
                        </a:rPr>
                        <m:t>+</m:t>
                      </m:r>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𝒅</m:t>
                          </m:r>
                        </m:e>
                        <m:sub>
                          <m:r>
                            <a:rPr lang="en-US" altLang="zh-CN" b="1" i="1" dirty="0" smtClean="0">
                              <a:solidFill>
                                <a:srgbClr val="ED6C00"/>
                              </a:solidFill>
                              <a:latin typeface="Cambria Math" panose="02040503050406030204" pitchFamily="18" charset="0"/>
                              <a:cs typeface="Calibri" panose="020F0502020204030204" pitchFamily="34" charset="0"/>
                            </a:rPr>
                            <m:t>𝒃𝒔</m:t>
                          </m:r>
                          <m:r>
                            <a:rPr lang="en-US" altLang="zh-CN" b="1" i="1" dirty="0" smtClean="0">
                              <a:solidFill>
                                <a:srgbClr val="ED6C00"/>
                              </a:solidFill>
                              <a:latin typeface="Cambria Math" panose="02040503050406030204" pitchFamily="18" charset="0"/>
                              <a:cs typeface="Calibri" panose="020F0502020204030204" pitchFamily="34" charset="0"/>
                            </a:rPr>
                            <m:t>−</m:t>
                          </m:r>
                          <m:r>
                            <a:rPr lang="en-US" altLang="zh-CN" b="1" i="1" dirty="0" smtClean="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p:sp>
            <p:nvSpPr>
              <p:cNvPr id="34" name="矩形 33"/>
              <p:cNvSpPr>
                <a:spLocks noRot="1" noChangeAspect="1" noMove="1" noResize="1" noEditPoints="1" noAdjustHandles="1" noChangeArrowheads="1" noChangeShapeType="1" noTextEdit="1"/>
              </p:cNvSpPr>
              <p:nvPr/>
            </p:nvSpPr>
            <p:spPr>
              <a:xfrm>
                <a:off x="9561246" y="859791"/>
                <a:ext cx="1729833" cy="369332"/>
              </a:xfrm>
              <a:prstGeom prst="rect">
                <a:avLst/>
              </a:prstGeom>
              <a:blipFill rotWithShape="1">
                <a:blip r:embed="rId1"/>
                <a:stretch>
                  <a:fillRect l="-3" r="8" b="108"/>
                </a:stretch>
              </a:blipFill>
            </p:spPr>
            <p:txBody>
              <a:bodyPr/>
              <a:lstStyle/>
              <a:p>
                <a:r>
                  <a:rPr lang="zh-CN" altLang="en-US">
                    <a:noFill/>
                  </a:rPr>
                  <a:t> </a:t>
                </a:r>
              </a:p>
            </p:txBody>
          </p:sp>
        </mc:Fallback>
      </mc:AlternateContent>
      <p:cxnSp>
        <p:nvCxnSpPr>
          <p:cNvPr id="35" name="直接箭头连接符 34"/>
          <p:cNvCxnSpPr/>
          <p:nvPr/>
        </p:nvCxnSpPr>
        <p:spPr>
          <a:xfrm flipH="1" flipV="1">
            <a:off x="7780020" y="1534160"/>
            <a:ext cx="2443480" cy="1162685"/>
          </a:xfrm>
          <a:prstGeom prst="straightConnector1">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矩形 35"/>
              <p:cNvSpPr/>
              <p:nvPr/>
            </p:nvSpPr>
            <p:spPr>
              <a:xfrm>
                <a:off x="7907196" y="4058167"/>
                <a:ext cx="149444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𝑐</m:t>
                          </m:r>
                        </m:sub>
                      </m:sSub>
                    </m:oMath>
                  </m:oMathPara>
                </a14:m>
                <a:endParaRPr lang="en-US" dirty="0"/>
              </a:p>
            </p:txBody>
          </p:sp>
        </mc:Choice>
        <mc:Fallback>
          <p:sp>
            <p:nvSpPr>
              <p:cNvPr id="36" name="矩形 35"/>
              <p:cNvSpPr>
                <a:spLocks noRot="1" noChangeAspect="1" noMove="1" noResize="1" noEditPoints="1" noAdjustHandles="1" noChangeArrowheads="1" noChangeShapeType="1" noTextEdit="1"/>
              </p:cNvSpPr>
              <p:nvPr/>
            </p:nvSpPr>
            <p:spPr>
              <a:xfrm>
                <a:off x="7907196" y="4058167"/>
                <a:ext cx="1494448" cy="369332"/>
              </a:xfrm>
              <a:prstGeom prst="rect">
                <a:avLst/>
              </a:prstGeom>
              <a:blipFill rotWithShape="1">
                <a:blip r:embed="rId2"/>
                <a:stretch>
                  <a:fillRect l="-12" t="-140" r="31" b="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8891011" y="1709897"/>
                <a:ext cx="80015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b="1" i="1" dirty="0">
                              <a:solidFill>
                                <a:srgbClr val="ED6C00"/>
                              </a:solidFill>
                              <a:latin typeface="Cambria Math" panose="02040503050406030204" pitchFamily="18" charset="0"/>
                              <a:cs typeface="Calibri" panose="020F0502020204030204" pitchFamily="34" charset="0"/>
                            </a:rPr>
                          </m:ctrlPr>
                        </m:sSubPr>
                        <m:e>
                          <m:r>
                            <a:rPr lang="en-US" altLang="zh-CN" b="1" i="1" dirty="0">
                              <a:solidFill>
                                <a:srgbClr val="ED6C00"/>
                              </a:solidFill>
                              <a:latin typeface="Cambria Math" panose="02040503050406030204" pitchFamily="18" charset="0"/>
                              <a:cs typeface="Calibri" panose="020F0502020204030204" pitchFamily="34" charset="0"/>
                            </a:rPr>
                            <m:t>𝒅</m:t>
                          </m:r>
                        </m:e>
                        <m:sub>
                          <m:r>
                            <a:rPr lang="en-US" altLang="zh-CN" b="1" i="1" dirty="0">
                              <a:solidFill>
                                <a:srgbClr val="ED6C00"/>
                              </a:solidFill>
                              <a:latin typeface="Cambria Math" panose="02040503050406030204" pitchFamily="18" charset="0"/>
                              <a:cs typeface="Calibri" panose="020F0502020204030204" pitchFamily="34" charset="0"/>
                            </a:rPr>
                            <m:t>𝒃𝒔</m:t>
                          </m:r>
                          <m:r>
                            <a:rPr lang="en-US" altLang="zh-CN" b="1" i="1" dirty="0">
                              <a:solidFill>
                                <a:srgbClr val="ED6C00"/>
                              </a:solidFill>
                              <a:latin typeface="Cambria Math" panose="02040503050406030204" pitchFamily="18" charset="0"/>
                              <a:cs typeface="Calibri" panose="020F0502020204030204" pitchFamily="34" charset="0"/>
                            </a:rPr>
                            <m:t>−</m:t>
                          </m:r>
                          <m:r>
                            <a:rPr lang="en-US" altLang="zh-CN" b="1" i="1" dirty="0">
                              <a:solidFill>
                                <a:srgbClr val="ED6C00"/>
                              </a:solidFill>
                              <a:latin typeface="Cambria Math" panose="02040503050406030204" pitchFamily="18" charset="0"/>
                              <a:cs typeface="Calibri" panose="020F0502020204030204" pitchFamily="34" charset="0"/>
                            </a:rPr>
                            <m:t>𝒄</m:t>
                          </m:r>
                        </m:sub>
                      </m:sSub>
                    </m:oMath>
                  </m:oMathPara>
                </a14:m>
                <a:endParaRPr lang="en-US" dirty="0"/>
              </a:p>
            </p:txBody>
          </p:sp>
        </mc:Choice>
        <mc:Fallback>
          <p:sp>
            <p:nvSpPr>
              <p:cNvPr id="37" name="矩形 36"/>
              <p:cNvSpPr>
                <a:spLocks noRot="1" noChangeAspect="1" noMove="1" noResize="1" noEditPoints="1" noAdjustHandles="1" noChangeArrowheads="1" noChangeShapeType="1" noTextEdit="1"/>
              </p:cNvSpPr>
              <p:nvPr/>
            </p:nvSpPr>
            <p:spPr>
              <a:xfrm>
                <a:off x="8891011" y="1709897"/>
                <a:ext cx="800155" cy="369332"/>
              </a:xfrm>
              <a:prstGeom prst="rect">
                <a:avLst/>
              </a:prstGeom>
              <a:blipFill rotWithShape="1">
                <a:blip r:embed="rId3"/>
                <a:stretch>
                  <a:fillRect l="-47" t="-129" r="54" b="65"/>
                </a:stretch>
              </a:blipFill>
            </p:spPr>
            <p:txBody>
              <a:bodyPr/>
              <a:lstStyle/>
              <a:p>
                <a:r>
                  <a:rPr lang="zh-CN" altLang="en-US">
                    <a:noFill/>
                  </a:rPr>
                  <a:t> </a:t>
                </a:r>
              </a:p>
            </p:txBody>
          </p:sp>
        </mc:Fallback>
      </mc:AlternateContent>
      <p:pic>
        <p:nvPicPr>
          <p:cNvPr id="38" name="图片 37"/>
          <p:cNvPicPr/>
          <p:nvPr/>
        </p:nvPicPr>
        <p:blipFill>
          <a:blip r:embed="rId4"/>
          <a:srcRect l="20047" t="51952" r="36413" b="1405"/>
          <a:stretch>
            <a:fillRect/>
          </a:stretch>
        </p:blipFill>
        <p:spPr>
          <a:xfrm>
            <a:off x="7117715" y="574675"/>
            <a:ext cx="1282700" cy="863600"/>
          </a:xfrm>
          <a:prstGeom prst="rect">
            <a:avLst/>
          </a:prstGeom>
          <a:noFill/>
          <a:ln w="9525">
            <a:noFill/>
          </a:ln>
        </p:spPr>
      </p:pic>
      <p:sp>
        <p:nvSpPr>
          <p:cNvPr id="40" name="backpacker_10595"/>
          <p:cNvSpPr/>
          <p:nvPr/>
        </p:nvSpPr>
        <p:spPr>
          <a:xfrm>
            <a:off x="9855835" y="1229360"/>
            <a:ext cx="743585" cy="1155700"/>
          </a:xfrm>
          <a:custGeom>
            <a:avLst/>
            <a:gdLst>
              <a:gd name="connsiteX0" fmla="*/ 253263 w 368022"/>
              <a:gd name="connsiteY0" fmla="*/ 185349 h 572117"/>
              <a:gd name="connsiteX1" fmla="*/ 236316 w 368022"/>
              <a:gd name="connsiteY1" fmla="*/ 189378 h 572117"/>
              <a:gd name="connsiteX2" fmla="*/ 241158 w 368022"/>
              <a:gd name="connsiteY2" fmla="*/ 257871 h 572117"/>
              <a:gd name="connsiteX3" fmla="*/ 255684 w 368022"/>
              <a:gd name="connsiteY3" fmla="*/ 268347 h 572117"/>
              <a:gd name="connsiteX4" fmla="*/ 250842 w 368022"/>
              <a:gd name="connsiteY4" fmla="*/ 204688 h 572117"/>
              <a:gd name="connsiteX5" fmla="*/ 253263 w 368022"/>
              <a:gd name="connsiteY5" fmla="*/ 185349 h 572117"/>
              <a:gd name="connsiteX6" fmla="*/ 177605 w 368022"/>
              <a:gd name="connsiteY6" fmla="*/ 121992 h 572117"/>
              <a:gd name="connsiteX7" fmla="*/ 232281 w 368022"/>
              <a:gd name="connsiteY7" fmla="*/ 154728 h 572117"/>
              <a:gd name="connsiteX8" fmla="*/ 235509 w 368022"/>
              <a:gd name="connsiteY8" fmla="*/ 153922 h 572117"/>
              <a:gd name="connsiteX9" fmla="*/ 276667 w 368022"/>
              <a:gd name="connsiteY9" fmla="*/ 154728 h 572117"/>
              <a:gd name="connsiteX10" fmla="*/ 303298 w 368022"/>
              <a:gd name="connsiteY10" fmla="*/ 145864 h 572117"/>
              <a:gd name="connsiteX11" fmla="*/ 362211 w 368022"/>
              <a:gd name="connsiteY11" fmla="*/ 198242 h 572117"/>
              <a:gd name="connsiteX12" fmla="*/ 367860 w 368022"/>
              <a:gd name="connsiteY12" fmla="*/ 272376 h 572117"/>
              <a:gd name="connsiteX13" fmla="*/ 315404 w 368022"/>
              <a:gd name="connsiteY13" fmla="*/ 331199 h 572117"/>
              <a:gd name="connsiteX14" fmla="*/ 266983 w 368022"/>
              <a:gd name="connsiteY14" fmla="*/ 307025 h 572117"/>
              <a:gd name="connsiteX15" fmla="*/ 262948 w 368022"/>
              <a:gd name="connsiteY15" fmla="*/ 306220 h 572117"/>
              <a:gd name="connsiteX16" fmla="*/ 248421 w 368022"/>
              <a:gd name="connsiteY16" fmla="*/ 300579 h 572117"/>
              <a:gd name="connsiteX17" fmla="*/ 251649 w 368022"/>
              <a:gd name="connsiteY17" fmla="*/ 313472 h 572117"/>
              <a:gd name="connsiteX18" fmla="*/ 251649 w 368022"/>
              <a:gd name="connsiteY18" fmla="*/ 337646 h 572117"/>
              <a:gd name="connsiteX19" fmla="*/ 298456 w 368022"/>
              <a:gd name="connsiteY19" fmla="*/ 527010 h 572117"/>
              <a:gd name="connsiteX20" fmla="*/ 235509 w 368022"/>
              <a:gd name="connsiteY20" fmla="*/ 543932 h 572117"/>
              <a:gd name="connsiteX21" fmla="*/ 194351 w 368022"/>
              <a:gd name="connsiteY21" fmla="*/ 382771 h 572117"/>
              <a:gd name="connsiteX22" fmla="*/ 191930 w 368022"/>
              <a:gd name="connsiteY22" fmla="*/ 382771 h 572117"/>
              <a:gd name="connsiteX23" fmla="*/ 154807 w 368022"/>
              <a:gd name="connsiteY23" fmla="*/ 531039 h 572117"/>
              <a:gd name="connsiteX24" fmla="*/ 91053 w 368022"/>
              <a:gd name="connsiteY24" fmla="*/ 548767 h 572117"/>
              <a:gd name="connsiteX25" fmla="*/ 143509 w 368022"/>
              <a:gd name="connsiteY25" fmla="*/ 339258 h 572117"/>
              <a:gd name="connsiteX26" fmla="*/ 128175 w 368022"/>
              <a:gd name="connsiteY26" fmla="*/ 243367 h 572117"/>
              <a:gd name="connsiteX27" fmla="*/ 40210 w 368022"/>
              <a:gd name="connsiteY27" fmla="*/ 288492 h 572117"/>
              <a:gd name="connsiteX28" fmla="*/ 22456 w 368022"/>
              <a:gd name="connsiteY28" fmla="*/ 225639 h 572117"/>
              <a:gd name="connsiteX29" fmla="*/ 126561 w 368022"/>
              <a:gd name="connsiteY29" fmla="*/ 158757 h 572117"/>
              <a:gd name="connsiteX30" fmla="*/ 177605 w 368022"/>
              <a:gd name="connsiteY30" fmla="*/ 121992 h 572117"/>
              <a:gd name="connsiteX31" fmla="*/ 151593 w 368022"/>
              <a:gd name="connsiteY31" fmla="*/ 0 h 572117"/>
              <a:gd name="connsiteX32" fmla="*/ 207302 w 368022"/>
              <a:gd name="connsiteY32" fmla="*/ 55191 h 572117"/>
              <a:gd name="connsiteX33" fmla="*/ 151593 w 368022"/>
              <a:gd name="connsiteY33" fmla="*/ 110382 h 572117"/>
              <a:gd name="connsiteX34" fmla="*/ 95884 w 368022"/>
              <a:gd name="connsiteY34" fmla="*/ 55191 h 572117"/>
              <a:gd name="connsiteX35" fmla="*/ 151593 w 368022"/>
              <a:gd name="connsiteY35" fmla="*/ 0 h 57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8022" h="572117">
                <a:moveTo>
                  <a:pt x="253263" y="185349"/>
                </a:moveTo>
                <a:cubicBezTo>
                  <a:pt x="246807" y="185349"/>
                  <a:pt x="241158" y="186960"/>
                  <a:pt x="236316" y="189378"/>
                </a:cubicBezTo>
                <a:cubicBezTo>
                  <a:pt x="236316" y="212746"/>
                  <a:pt x="237930" y="235309"/>
                  <a:pt x="241158" y="257871"/>
                </a:cubicBezTo>
                <a:cubicBezTo>
                  <a:pt x="246000" y="261900"/>
                  <a:pt x="250842" y="265929"/>
                  <a:pt x="255684" y="268347"/>
                </a:cubicBezTo>
                <a:cubicBezTo>
                  <a:pt x="254070" y="247396"/>
                  <a:pt x="252456" y="225639"/>
                  <a:pt x="250842" y="204688"/>
                </a:cubicBezTo>
                <a:cubicBezTo>
                  <a:pt x="250035" y="197436"/>
                  <a:pt x="250842" y="191795"/>
                  <a:pt x="253263" y="185349"/>
                </a:cubicBezTo>
                <a:close/>
                <a:moveTo>
                  <a:pt x="177605" y="121992"/>
                </a:moveTo>
                <a:cubicBezTo>
                  <a:pt x="200000" y="121287"/>
                  <a:pt x="223000" y="132166"/>
                  <a:pt x="232281" y="154728"/>
                </a:cubicBezTo>
                <a:cubicBezTo>
                  <a:pt x="233088" y="154728"/>
                  <a:pt x="233895" y="153922"/>
                  <a:pt x="235509" y="153922"/>
                </a:cubicBezTo>
                <a:cubicBezTo>
                  <a:pt x="249228" y="150699"/>
                  <a:pt x="262948" y="151505"/>
                  <a:pt x="276667" y="154728"/>
                </a:cubicBezTo>
                <a:cubicBezTo>
                  <a:pt x="283930" y="149893"/>
                  <a:pt x="293614" y="146670"/>
                  <a:pt x="303298" y="145864"/>
                </a:cubicBezTo>
                <a:cubicBezTo>
                  <a:pt x="333965" y="144253"/>
                  <a:pt x="359790" y="168427"/>
                  <a:pt x="362211" y="198242"/>
                </a:cubicBezTo>
                <a:cubicBezTo>
                  <a:pt x="363825" y="223222"/>
                  <a:pt x="366246" y="247396"/>
                  <a:pt x="367860" y="272376"/>
                </a:cubicBezTo>
                <a:cubicBezTo>
                  <a:pt x="370281" y="302996"/>
                  <a:pt x="345263" y="329588"/>
                  <a:pt x="315404" y="331199"/>
                </a:cubicBezTo>
                <a:cubicBezTo>
                  <a:pt x="295228" y="332005"/>
                  <a:pt x="277474" y="322336"/>
                  <a:pt x="266983" y="307025"/>
                </a:cubicBezTo>
                <a:cubicBezTo>
                  <a:pt x="265369" y="307025"/>
                  <a:pt x="264562" y="307025"/>
                  <a:pt x="262948" y="306220"/>
                </a:cubicBezTo>
                <a:cubicBezTo>
                  <a:pt x="258105" y="304608"/>
                  <a:pt x="253263" y="302996"/>
                  <a:pt x="248421" y="300579"/>
                </a:cubicBezTo>
                <a:cubicBezTo>
                  <a:pt x="249228" y="305414"/>
                  <a:pt x="250035" y="309443"/>
                  <a:pt x="251649" y="313472"/>
                </a:cubicBezTo>
                <a:cubicBezTo>
                  <a:pt x="253263" y="322336"/>
                  <a:pt x="253263" y="330394"/>
                  <a:pt x="251649" y="337646"/>
                </a:cubicBezTo>
                <a:cubicBezTo>
                  <a:pt x="265369" y="401305"/>
                  <a:pt x="280702" y="464157"/>
                  <a:pt x="298456" y="527010"/>
                </a:cubicBezTo>
                <a:cubicBezTo>
                  <a:pt x="309755" y="567300"/>
                  <a:pt x="246807" y="585028"/>
                  <a:pt x="235509" y="543932"/>
                </a:cubicBezTo>
                <a:cubicBezTo>
                  <a:pt x="220176" y="490749"/>
                  <a:pt x="206456" y="436760"/>
                  <a:pt x="194351" y="382771"/>
                </a:cubicBezTo>
                <a:cubicBezTo>
                  <a:pt x="193544" y="382771"/>
                  <a:pt x="192737" y="382771"/>
                  <a:pt x="191930" y="382771"/>
                </a:cubicBezTo>
                <a:cubicBezTo>
                  <a:pt x="161263" y="426285"/>
                  <a:pt x="145930" y="476244"/>
                  <a:pt x="154807" y="531039"/>
                </a:cubicBezTo>
                <a:cubicBezTo>
                  <a:pt x="160456" y="572135"/>
                  <a:pt x="97509" y="589863"/>
                  <a:pt x="91053" y="548767"/>
                </a:cubicBezTo>
                <a:cubicBezTo>
                  <a:pt x="78947" y="469798"/>
                  <a:pt x="99123" y="401305"/>
                  <a:pt x="143509" y="339258"/>
                </a:cubicBezTo>
                <a:cubicBezTo>
                  <a:pt x="136246" y="307831"/>
                  <a:pt x="131403" y="275599"/>
                  <a:pt x="128175" y="243367"/>
                </a:cubicBezTo>
                <a:cubicBezTo>
                  <a:pt x="101544" y="262706"/>
                  <a:pt x="72491" y="278016"/>
                  <a:pt x="40210" y="288492"/>
                </a:cubicBezTo>
                <a:cubicBezTo>
                  <a:pt x="-141" y="301385"/>
                  <a:pt x="-17088" y="238532"/>
                  <a:pt x="22456" y="225639"/>
                </a:cubicBezTo>
                <a:cubicBezTo>
                  <a:pt x="62807" y="211940"/>
                  <a:pt x="98316" y="189378"/>
                  <a:pt x="126561" y="158757"/>
                </a:cubicBezTo>
                <a:cubicBezTo>
                  <a:pt x="133421" y="134986"/>
                  <a:pt x="155211" y="122697"/>
                  <a:pt x="177605" y="121992"/>
                </a:cubicBezTo>
                <a:close/>
                <a:moveTo>
                  <a:pt x="151593" y="0"/>
                </a:moveTo>
                <a:cubicBezTo>
                  <a:pt x="182360" y="0"/>
                  <a:pt x="207302" y="24710"/>
                  <a:pt x="207302" y="55191"/>
                </a:cubicBezTo>
                <a:cubicBezTo>
                  <a:pt x="207302" y="85672"/>
                  <a:pt x="182360" y="110382"/>
                  <a:pt x="151593" y="110382"/>
                </a:cubicBezTo>
                <a:cubicBezTo>
                  <a:pt x="120826" y="110382"/>
                  <a:pt x="95884" y="85672"/>
                  <a:pt x="95884" y="55191"/>
                </a:cubicBezTo>
                <a:cubicBezTo>
                  <a:pt x="95884" y="24710"/>
                  <a:pt x="120826" y="0"/>
                  <a:pt x="1515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1" name="矩形 40"/>
              <p:cNvSpPr/>
              <p:nvPr/>
            </p:nvSpPr>
            <p:spPr>
              <a:xfrm>
                <a:off x="7185957" y="2659023"/>
                <a:ext cx="96949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𝑏𝑠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𝑏𝑠</m:t>
                          </m:r>
                        </m:sub>
                      </m:sSub>
                    </m:oMath>
                  </m:oMathPara>
                </a14:m>
                <a:endParaRPr lang="en-US" dirty="0"/>
              </a:p>
            </p:txBody>
          </p:sp>
        </mc:Choice>
        <mc:Fallback>
          <p:sp>
            <p:nvSpPr>
              <p:cNvPr id="41" name="矩形 40"/>
              <p:cNvSpPr>
                <a:spLocks noRot="1" noChangeAspect="1" noMove="1" noResize="1" noEditPoints="1" noAdjustHandles="1" noChangeArrowheads="1" noChangeShapeType="1" noTextEdit="1"/>
              </p:cNvSpPr>
              <p:nvPr/>
            </p:nvSpPr>
            <p:spPr>
              <a:xfrm>
                <a:off x="7185957" y="2659023"/>
                <a:ext cx="969496" cy="369332"/>
              </a:xfrm>
              <a:prstGeom prst="rect">
                <a:avLst/>
              </a:prstGeom>
              <a:blipFill rotWithShape="1">
                <a:blip r:embed="rId5"/>
                <a:stretch>
                  <a:fillRect l="-31" t="-75" r="15"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内容占位符 41"/>
              <p:cNvSpPr>
                <a:spLocks noGrp="1"/>
              </p:cNvSpPr>
              <p:nvPr>
                <p:ph idx="1"/>
              </p:nvPr>
            </p:nvSpPr>
            <p:spPr>
              <a:xfrm>
                <a:off x="237489" y="1534159"/>
                <a:ext cx="7176136" cy="4236945"/>
              </a:xfrm>
            </p:spPr>
            <p:txBody>
              <a:bodyPr>
                <a:normAutofit fontScale="92500" lnSpcReduction="10000"/>
              </a:bodyPr>
              <a:lstStyle/>
              <a:p>
                <a14:m>
                  <m:oMath xmlns:m="http://schemas.openxmlformats.org/officeDocument/2006/math">
                    <m:sSub>
                      <m:sSubPr>
                        <m:ctrlPr>
                          <a:rPr lang="en-US" sz="2000" i="1" smtClean="0">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ea typeface="MS Mincho" charset="0"/>
                            <a:cs typeface="Cambria Math" panose="02040503050406030204" pitchFamily="18" charset="0"/>
                          </a:rPr>
                          <m:t>𝜃</m:t>
                        </m:r>
                      </m:e>
                      <m:sub>
                        <m:r>
                          <a:rPr lang="en-US" sz="2000" i="1">
                            <a:solidFill>
                              <a:srgbClr val="ED6C00"/>
                            </a:solidFill>
                            <a:latin typeface="Cambria Math" panose="02040503050406030204" pitchFamily="18" charset="0"/>
                            <a:cs typeface="Cambria Math" panose="02040503050406030204" pitchFamily="18" charset="0"/>
                          </a:rPr>
                          <m:t>𝑐</m:t>
                        </m:r>
                      </m:sub>
                    </m:sSub>
                  </m:oMath>
                </a14:m>
                <a:r>
                  <a:rPr lang="zh-CN" altLang="en-US" sz="2000" dirty="0">
                    <a:solidFill>
                      <a:srgbClr val="ED6C00"/>
                    </a:solidFill>
                    <a:latin typeface="Cambria Math" panose="02040503050406030204" pitchFamily="18" charset="0"/>
                    <a:cs typeface="Cambria Math" panose="02040503050406030204" pitchFamily="18" charset="0"/>
                  </a:rPr>
                  <a:t>：</a:t>
                </a:r>
                <a:r>
                  <a:rPr lang="en-US" sz="2000" dirty="0">
                    <a:latin typeface="Arial" panose="020B0604020202020204" pitchFamily="34" charset="0"/>
                    <a:cs typeface="Arial" panose="020B0604020202020204" pitchFamily="34" charset="0"/>
                  </a:rPr>
                  <a:t>estimated via the phased array of the passive receiver, e.g., </a:t>
                </a:r>
                <a:r>
                  <a:rPr lang="en-US" sz="2000" dirty="0">
                    <a:solidFill>
                      <a:srgbClr val="FF0000"/>
                    </a:solidFill>
                    <a:latin typeface="Arial" panose="020B0604020202020204" pitchFamily="34" charset="0"/>
                    <a:cs typeface="Arial" panose="020B0604020202020204" pitchFamily="34" charset="0"/>
                  </a:rPr>
                  <a:t>MUSIC algorithm</a:t>
                </a:r>
                <a:endParaRPr lang="en-US" sz="2000" dirty="0">
                  <a:latin typeface="Arial" panose="020B0604020202020204" pitchFamily="34" charset="0"/>
                  <a:cs typeface="Arial" panose="020B0604020202020204" pitchFamily="34" charset="0"/>
                </a:endParaRPr>
              </a:p>
              <a:p>
                <a:r>
                  <a:rPr lang="en-US" sz="2000" dirty="0">
                    <a:solidFill>
                      <a:srgbClr val="ED6C00"/>
                    </a:solidFill>
                    <a:latin typeface="Arial" panose="020B0604020202020204" pitchFamily="34" charset="0"/>
                    <a:cs typeface="Arial" panose="020B0604020202020204" pitchFamily="34" charset="0"/>
                    <a:sym typeface="+mn-ea"/>
                  </a:rPr>
                  <a:t>s</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mn-ea"/>
                  </a:rPr>
                  <a:t>estimated </a:t>
                </a:r>
                <a:r>
                  <a:rPr lang="en-US" sz="2000" dirty="0">
                    <a:latin typeface="Arial" panose="020B0604020202020204" pitchFamily="34" charset="0"/>
                    <a:cs typeface="Arial" panose="020B0604020202020204" pitchFamily="34" charset="0"/>
                  </a:rPr>
                  <a:t>with </a:t>
                </a:r>
                <a14:m>
                  <m:oMath xmlns:m="http://schemas.openxmlformats.org/officeDocument/2006/math">
                    <m:sSub>
                      <m:sSubPr>
                        <m:ctrlPr>
                          <a:rPr lang="en-US" sz="2000" i="1" smtClean="0">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ea typeface="MS Mincho" charset="0"/>
                            <a:cs typeface="Cambria Math" panose="02040503050406030204" pitchFamily="18" charset="0"/>
                          </a:rPr>
                          <m:t>𝜌</m:t>
                        </m:r>
                      </m:e>
                      <m:sub>
                        <m:r>
                          <a:rPr lang="en-US" sz="2000" i="1">
                            <a:solidFill>
                              <a:srgbClr val="ED6C00"/>
                            </a:solidFill>
                            <a:latin typeface="Cambria Math" panose="02040503050406030204" pitchFamily="18" charset="0"/>
                            <a:cs typeface="Cambria Math" panose="02040503050406030204" pitchFamily="18" charset="0"/>
                          </a:rPr>
                          <m:t>𝑏𝑠</m:t>
                        </m:r>
                      </m:sub>
                    </m:sSub>
                  </m:oMath>
                </a14:m>
                <a:r>
                  <a:rPr lang="en-US" sz="2000" dirty="0">
                    <a:latin typeface="Arial" panose="020B0604020202020204" pitchFamily="34" charset="0"/>
                    <a:cs typeface="Arial" panose="020B0604020202020204" pitchFamily="34" charset="0"/>
                  </a:rPr>
                  <a:t> and </a:t>
                </a:r>
                <a14:m>
                  <m:oMath xmlns:m="http://schemas.openxmlformats.org/officeDocument/2006/math">
                    <m:acc>
                      <m:accPr>
                        <m:ctrlPr>
                          <a:rPr lang="en-US" altLang="zh-CN" sz="2000" i="1" smtClean="0">
                            <a:solidFill>
                              <a:srgbClr val="ED6C00"/>
                            </a:solidFill>
                            <a:latin typeface="Cambria Math" panose="02040503050406030204" pitchFamily="18" charset="0"/>
                            <a:cs typeface="Cambria Math" panose="02040503050406030204" pitchFamily="18" charset="0"/>
                          </a:rPr>
                        </m:ctrlPr>
                      </m:accPr>
                      <m:e>
                        <m:r>
                          <a:rPr lang="en-US" altLang="zh-CN" sz="2000" i="1">
                            <a:solidFill>
                              <a:srgbClr val="ED6C00"/>
                            </a:solidFill>
                            <a:latin typeface="Cambria Math" panose="02040503050406030204" pitchFamily="18" charset="0"/>
                            <a:ea typeface="MS Mincho" charset="0"/>
                            <a:cs typeface="Cambria Math" panose="02040503050406030204" pitchFamily="18" charset="0"/>
                          </a:rPr>
                          <m:t>𝜏</m:t>
                        </m:r>
                      </m:e>
                    </m:acc>
                  </m:oMath>
                </a14:m>
                <a:endParaRPr lang="en-US" sz="2000" dirty="0">
                  <a:latin typeface="Arial" panose="020B0604020202020204" pitchFamily="34" charset="0"/>
                  <a:cs typeface="Arial" panose="020B0604020202020204" pitchFamily="34" charset="0"/>
                </a:endParaRPr>
              </a:p>
              <a:p>
                <a14:m>
                  <m:oMath xmlns:m="http://schemas.openxmlformats.org/officeDocument/2006/math">
                    <m:sSub>
                      <m:sSubPr>
                        <m:ctrlPr>
                          <a:rPr lang="en-US" sz="2000" i="1" smtClean="0">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ea typeface="MS Mincho" charset="0"/>
                            <a:cs typeface="Cambria Math" panose="02040503050406030204" pitchFamily="18" charset="0"/>
                          </a:rPr>
                          <m:t>𝜌</m:t>
                        </m:r>
                      </m:e>
                      <m:sub>
                        <m:r>
                          <a:rPr lang="en-US" sz="2000" i="1">
                            <a:solidFill>
                              <a:srgbClr val="ED6C00"/>
                            </a:solidFill>
                            <a:latin typeface="Cambria Math" panose="02040503050406030204" pitchFamily="18" charset="0"/>
                            <a:cs typeface="Cambria Math" panose="02040503050406030204" pitchFamily="18" charset="0"/>
                          </a:rPr>
                          <m:t>𝑐</m:t>
                        </m:r>
                      </m:sub>
                    </m:sSub>
                  </m:oMath>
                </a14:m>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mn-ea"/>
                  </a:rPr>
                  <a:t> estimated </a:t>
                </a:r>
                <a:r>
                  <a:rPr lang="en-US" sz="2000" dirty="0">
                    <a:latin typeface="Arial" panose="020B0604020202020204" pitchFamily="34" charset="0"/>
                    <a:cs typeface="Arial" panose="020B0604020202020204" pitchFamily="34" charset="0"/>
                  </a:rPr>
                  <a:t>with </a:t>
                </a:r>
                <a14:m>
                  <m:oMath xmlns:m="http://schemas.openxmlformats.org/officeDocument/2006/math">
                    <m:sSub>
                      <m:sSubPr>
                        <m:ctrlPr>
                          <a:rPr lang="en-US" sz="2000" i="1" smtClean="0">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ea typeface="MS Mincho" charset="0"/>
                            <a:cs typeface="Cambria Math" panose="02040503050406030204" pitchFamily="18" charset="0"/>
                          </a:rPr>
                          <m:t>𝜌</m:t>
                        </m:r>
                      </m:e>
                      <m:sub>
                        <m:r>
                          <a:rPr lang="en-US" sz="2000" i="1">
                            <a:solidFill>
                              <a:srgbClr val="ED6C00"/>
                            </a:solidFill>
                            <a:latin typeface="Cambria Math" panose="02040503050406030204" pitchFamily="18" charset="0"/>
                            <a:cs typeface="Cambria Math" panose="02040503050406030204" pitchFamily="18" charset="0"/>
                          </a:rPr>
                          <m:t>𝑏𝑠</m:t>
                        </m:r>
                      </m:sub>
                    </m:sSub>
                  </m:oMath>
                </a14:m>
                <a:r>
                  <a:rPr lang="en-US" sz="2000" dirty="0">
                    <a:solidFill>
                      <a:srgbClr val="ED6C00"/>
                    </a:solidFill>
                    <a:latin typeface="Arial" panose="020B0604020202020204" pitchFamily="34" charset="0"/>
                    <a:cs typeface="Arial" panose="020B0604020202020204" pitchFamily="34" charset="0"/>
                  </a:rPr>
                  <a:t>, </a:t>
                </a:r>
                <a14:m>
                  <m:oMath xmlns:m="http://schemas.openxmlformats.org/officeDocument/2006/math">
                    <m:r>
                      <a:rPr lang="en-US" sz="2000" i="1">
                        <a:solidFill>
                          <a:srgbClr val="ED6C00"/>
                        </a:solidFill>
                        <a:latin typeface="Cambria Math" panose="02040503050406030204" pitchFamily="18" charset="0"/>
                        <a:ea typeface="MS Mincho" charset="0"/>
                        <a:cs typeface="Cambria Math" panose="02040503050406030204" pitchFamily="18" charset="0"/>
                      </a:rPr>
                      <m:t>𝜃</m:t>
                    </m:r>
                  </m:oMath>
                </a14:m>
                <a:r>
                  <a:rPr lang="en-US" sz="2000" dirty="0">
                    <a:solidFill>
                      <a:srgbClr val="ED6C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 </a:t>
                </a:r>
                <a14:m>
                  <m:oMath xmlns:m="http://schemas.openxmlformats.org/officeDocument/2006/math">
                    <m:r>
                      <a:rPr lang="en-US" altLang="zh-CN" sz="2000" b="1" i="1" dirty="0">
                        <a:solidFill>
                          <a:srgbClr val="ED6C00"/>
                        </a:solidFill>
                        <a:latin typeface="Cambria Math" panose="02040503050406030204" pitchFamily="18" charset="0"/>
                        <a:cs typeface="Cambria Math" panose="02040503050406030204" pitchFamily="18" charset="0"/>
                      </a:rPr>
                      <m:t>𝒔</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ea typeface="MS Mincho" charset="0"/>
                            <a:cs typeface="Cambria Math" panose="02040503050406030204" pitchFamily="18" charset="0"/>
                          </a:rPr>
                          <m:t>𝜌</m:t>
                        </m:r>
                      </m:e>
                      <m:sub>
                        <m:r>
                          <a:rPr lang="en-US" sz="2000" i="1">
                            <a:solidFill>
                              <a:srgbClr val="ED6C00"/>
                            </a:solidFill>
                            <a:latin typeface="Cambria Math" panose="02040503050406030204" pitchFamily="18" charset="0"/>
                            <a:cs typeface="Cambria Math" panose="02040503050406030204" pitchFamily="18" charset="0"/>
                          </a:rPr>
                          <m:t>𝑐</m:t>
                        </m:r>
                      </m:sub>
                    </m:sSub>
                  </m:oMath>
                </a14:m>
                <a:r>
                  <a:rPr lang="en-US"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14:m>
                  <m:oMath xmlns:m="http://schemas.openxmlformats.org/officeDocument/2006/math">
                    <m:sSub>
                      <m:sSubPr>
                        <m:ctrlPr>
                          <a:rPr lang="en-US" sz="2000" i="1">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cs typeface="Cambria Math" panose="02040503050406030204" pitchFamily="18" charset="0"/>
                          </a:rPr>
                          <m:t>𝑣</m:t>
                        </m:r>
                      </m:e>
                      <m:sub>
                        <m:r>
                          <a:rPr lang="en-US" sz="2000" i="1">
                            <a:solidFill>
                              <a:srgbClr val="ED6C00"/>
                            </a:solidFill>
                            <a:latin typeface="Cambria Math" panose="02040503050406030204" pitchFamily="18" charset="0"/>
                            <a:cs typeface="Cambria Math" panose="02040503050406030204" pitchFamily="18" charset="0"/>
                          </a:rPr>
                          <m:t>𝑐</m:t>
                        </m:r>
                      </m:sub>
                    </m:sSub>
                  </m:oMath>
                </a14:m>
                <a:r>
                  <a:rPr lang="en-US" sz="2000" dirty="0">
                    <a:latin typeface="Arial" panose="020B0604020202020204" pitchFamily="34" charset="0"/>
                    <a:cs typeface="Arial" panose="020B0604020202020204" pitchFamily="34" charset="0"/>
                  </a:rPr>
                  <a:t>: with the direction of car’s velocity and </a:t>
                </a:r>
                <a14:m>
                  <m:oMath xmlns:m="http://schemas.openxmlformats.org/officeDocument/2006/math">
                    <m:acc>
                      <m:accPr>
                        <m:ctrlPr>
                          <a:rPr lang="en-US" altLang="zh-CN" sz="2000" i="1" smtClean="0">
                            <a:solidFill>
                              <a:srgbClr val="ED6C00"/>
                            </a:solidFill>
                            <a:latin typeface="Cambria Math" panose="02040503050406030204" pitchFamily="18" charset="0"/>
                            <a:cs typeface="Cambria Math" panose="02040503050406030204" pitchFamily="18" charset="0"/>
                          </a:rPr>
                        </m:ctrlPr>
                      </m:accPr>
                      <m:e>
                        <m:r>
                          <a:rPr lang="en-US" altLang="zh-CN" sz="2000" i="1">
                            <a:solidFill>
                              <a:srgbClr val="ED6C00"/>
                            </a:solidFill>
                            <a:latin typeface="Cambria Math" panose="02040503050406030204" pitchFamily="18" charset="0"/>
                            <a:cs typeface="Cambria Math" panose="02040503050406030204" pitchFamily="18" charset="0"/>
                          </a:rPr>
                          <m:t>𝑓</m:t>
                        </m:r>
                      </m:e>
                    </m:acc>
                  </m:oMath>
                </a14:m>
                <a:r>
                  <a:rPr lang="en-US" altLang="zh-CN" sz="2000" dirty="0">
                    <a:solidFill>
                      <a:srgbClr val="ED6C00"/>
                    </a:solidFill>
                    <a:latin typeface="Arial" panose="020B0604020202020204" pitchFamily="34" charset="0"/>
                    <a:cs typeface="Arial" panose="020B0604020202020204" pitchFamily="34" charset="0"/>
                  </a:rPr>
                  <a:t> </a:t>
                </a:r>
                <a:endParaRPr lang="en-US" altLang="zh-CN" sz="2000" dirty="0">
                  <a:solidFill>
                    <a:srgbClr val="ED6C00"/>
                  </a:solidFill>
                  <a:latin typeface="Arial" panose="020B0604020202020204" pitchFamily="34" charset="0"/>
                  <a:cs typeface="Arial" panose="020B0604020202020204" pitchFamily="34" charset="0"/>
                </a:endParaRPr>
              </a:p>
              <a:p>
                <a:r>
                  <a:rPr lang="en-US" altLang="zh-CN" sz="2000" dirty="0">
                    <a:solidFill>
                      <a:srgbClr val="FF0000"/>
                    </a:solidFill>
                    <a:latin typeface="Calibri" panose="020F0502020204030204" pitchFamily="34" charset="0"/>
                    <a:cs typeface="Calibri" panose="020F0502020204030204" pitchFamily="34" charset="0"/>
                    <a:sym typeface="+mn-ea"/>
                  </a:rPr>
                  <a:t>Ambiguity Function</a:t>
                </a:r>
                <a:endParaRPr lang="en-US" altLang="zh-CN" sz="2000" dirty="0">
                  <a:latin typeface="Calibri" panose="020F0502020204030204" pitchFamily="34" charset="0"/>
                  <a:cs typeface="Calibri" panose="020F050202020403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How to calculate the velocity </a:t>
                </a:r>
                <a14:m>
                  <m:oMath xmlns:m="http://schemas.openxmlformats.org/officeDocument/2006/math">
                    <m:sSub>
                      <m:sSubPr>
                        <m:ctrlPr>
                          <a:rPr lang="en-US" sz="2000" i="1">
                            <a:solidFill>
                              <a:srgbClr val="ED6C00"/>
                            </a:solidFill>
                            <a:latin typeface="Cambria Math" panose="02040503050406030204" pitchFamily="18" charset="0"/>
                            <a:cs typeface="Cambria Math" panose="02040503050406030204" pitchFamily="18" charset="0"/>
                          </a:rPr>
                        </m:ctrlPr>
                      </m:sSubPr>
                      <m:e>
                        <m:r>
                          <a:rPr lang="en-US" sz="2000" i="1">
                            <a:solidFill>
                              <a:srgbClr val="ED6C00"/>
                            </a:solidFill>
                            <a:latin typeface="Cambria Math" panose="02040503050406030204" pitchFamily="18" charset="0"/>
                            <a:cs typeface="Cambria Math" panose="02040503050406030204" pitchFamily="18" charset="0"/>
                          </a:rPr>
                          <m:t>𝑣</m:t>
                        </m:r>
                      </m:e>
                      <m:sub>
                        <m:r>
                          <a:rPr lang="en-US" sz="2000" i="1">
                            <a:solidFill>
                              <a:srgbClr val="ED6C00"/>
                            </a:solidFill>
                            <a:latin typeface="Cambria Math" panose="02040503050406030204" pitchFamily="18" charset="0"/>
                            <a:cs typeface="Cambria Math" panose="02040503050406030204" pitchFamily="18" charset="0"/>
                          </a:rPr>
                          <m:t>𝑐</m:t>
                        </m:r>
                      </m:sub>
                    </m:sSub>
                  </m:oMath>
                </a14:m>
                <a:r>
                  <a:rPr lang="zh-CN" altLang="en-US" sz="2000" dirty="0">
                    <a:solidFill>
                      <a:srgbClr val="ED6C00"/>
                    </a:solidFill>
                    <a:latin typeface="Cambria Math" panose="02040503050406030204" pitchFamily="18" charset="0"/>
                    <a:cs typeface="Cambria Math" panose="02040503050406030204" pitchFamily="18" charset="0"/>
                  </a:rPr>
                  <a:t>？</a:t>
                </a:r>
                <a:endParaRPr lang="zh-CN" altLang="en-US" sz="2000" dirty="0">
                  <a:solidFill>
                    <a:srgbClr val="ED6C00"/>
                  </a:solidFill>
                  <a:latin typeface="Cambria Math" panose="02040503050406030204" pitchFamily="18" charset="0"/>
                  <a:cs typeface="Cambria Math" panose="02040503050406030204" pitchFamily="18" charset="0"/>
                </a:endParaRPr>
              </a:p>
              <a:p>
                <a14:m>
                  <m:oMath xmlns:m="http://schemas.openxmlformats.org/officeDocument/2006/math">
                    <m:sSub>
                      <m:sSubPr>
                        <m:ctrlPr>
                          <a:rPr lang="en-US" sz="3200" i="1">
                            <a:solidFill>
                              <a:srgbClr val="ED6C00"/>
                            </a:solidFill>
                            <a:latin typeface="Cambria Math" panose="02040503050406030204" pitchFamily="18" charset="0"/>
                            <a:cs typeface="Cambria Math" panose="02040503050406030204" pitchFamily="18" charset="0"/>
                          </a:rPr>
                        </m:ctrlPr>
                      </m:sSubPr>
                      <m:e>
                        <m:r>
                          <a:rPr lang="en-US" sz="3200" i="1">
                            <a:solidFill>
                              <a:srgbClr val="ED6C00"/>
                            </a:solidFill>
                            <a:latin typeface="Cambria Math" panose="02040503050406030204" pitchFamily="18" charset="0"/>
                            <a:cs typeface="Cambria Math" panose="02040503050406030204" pitchFamily="18" charset="0"/>
                          </a:rPr>
                          <m:t>𝑣</m:t>
                        </m:r>
                      </m:e>
                      <m:sub>
                        <m:r>
                          <a:rPr lang="en-US" sz="3200" i="1">
                            <a:solidFill>
                              <a:srgbClr val="ED6C00"/>
                            </a:solidFill>
                            <a:latin typeface="Cambria Math" panose="02040503050406030204" pitchFamily="18" charset="0"/>
                            <a:cs typeface="Cambria Math" panose="02040503050406030204" pitchFamily="18" charset="0"/>
                          </a:rPr>
                          <m:t>𝑐</m:t>
                        </m:r>
                      </m:sub>
                    </m:sSub>
                    <m:r>
                      <a:rPr lang="en-US" sz="3200" i="1">
                        <a:solidFill>
                          <a:srgbClr val="ED6C00"/>
                        </a:solidFill>
                        <a:latin typeface="Cambria Math" panose="02040503050406030204" pitchFamily="18" charset="0"/>
                        <a:cs typeface="Cambria Math" panose="02040503050406030204" pitchFamily="18" charset="0"/>
                      </a:rPr>
                      <m:t>=</m:t>
                    </m:r>
                    <m:f>
                      <m:fPr>
                        <m:ctrlPr>
                          <a:rPr lang="en-US" sz="3200" i="1">
                            <a:solidFill>
                              <a:srgbClr val="ED6C00"/>
                            </a:solidFill>
                            <a:latin typeface="Cambria Math" panose="02040503050406030204" pitchFamily="18" charset="0"/>
                            <a:cs typeface="Cambria Math" panose="02040503050406030204" pitchFamily="18" charset="0"/>
                          </a:rPr>
                        </m:ctrlPr>
                      </m:fPr>
                      <m:num>
                        <m:r>
                          <a:rPr lang="en-US" sz="3200" i="1">
                            <a:solidFill>
                              <a:srgbClr val="ED6C00"/>
                            </a:solidFill>
                            <a:latin typeface="Cambria Math" panose="02040503050406030204" pitchFamily="18" charset="0"/>
                            <a:cs typeface="Cambria Math" panose="02040503050406030204" pitchFamily="18" charset="0"/>
                          </a:rPr>
                          <m:t>𝑐</m:t>
                        </m:r>
                        <m:r>
                          <a:rPr lang="en-US" sz="3200" i="1">
                            <a:solidFill>
                              <a:srgbClr val="ED6C00"/>
                            </a:solidFill>
                            <a:latin typeface="Cambria Math" panose="02040503050406030204" pitchFamily="18" charset="0"/>
                            <a:cs typeface="Cambria Math" panose="02040503050406030204" pitchFamily="18" charset="0"/>
                          </a:rPr>
                          <m:t>∗</m:t>
                        </m:r>
                        <m:r>
                          <a:rPr lang="en-US" sz="3200" i="1">
                            <a:solidFill>
                              <a:srgbClr val="ED6C00"/>
                            </a:solidFill>
                            <a:latin typeface="Cambria Math" panose="02040503050406030204" pitchFamily="18" charset="0"/>
                            <a:cs typeface="Cambria Math" panose="02040503050406030204" pitchFamily="18" charset="0"/>
                          </a:rPr>
                          <m:t>𝑓</m:t>
                        </m:r>
                      </m:num>
                      <m:den>
                        <m:r>
                          <a:rPr lang="en-US" sz="3200" i="1">
                            <a:solidFill>
                              <a:srgbClr val="ED6C00"/>
                            </a:solidFill>
                            <a:latin typeface="Cambria Math" panose="02040503050406030204" pitchFamily="18" charset="0"/>
                            <a:ea typeface="MS Mincho" charset="0"/>
                            <a:cs typeface="Cambria Math" panose="02040503050406030204" pitchFamily="18" charset="0"/>
                          </a:rPr>
                          <m:t>2</m:t>
                        </m:r>
                        <m:sSub>
                          <m:sSubPr>
                            <m:ctrlPr>
                              <a:rPr lang="en-US" sz="3200" i="1">
                                <a:solidFill>
                                  <a:srgbClr val="ED6C00"/>
                                </a:solidFill>
                                <a:latin typeface="Cambria Math" panose="02040503050406030204" pitchFamily="18" charset="0"/>
                                <a:ea typeface="MS Mincho" charset="0"/>
                                <a:cs typeface="Cambria Math" panose="02040503050406030204" pitchFamily="18" charset="0"/>
                              </a:rPr>
                            </m:ctrlPr>
                          </m:sSubPr>
                          <m:e>
                            <m:r>
                              <a:rPr lang="en-US" sz="3200" i="1">
                                <a:solidFill>
                                  <a:srgbClr val="ED6C00"/>
                                </a:solidFill>
                                <a:latin typeface="Cambria Math" panose="02040503050406030204" pitchFamily="18" charset="0"/>
                                <a:ea typeface="MS Mincho" charset="0"/>
                                <a:cs typeface="Cambria Math" panose="02040503050406030204" pitchFamily="18" charset="0"/>
                              </a:rPr>
                              <m:t>𝑓</m:t>
                            </m:r>
                          </m:e>
                          <m:sub>
                            <m:r>
                              <a:rPr lang="en-US" sz="3200" i="1">
                                <a:solidFill>
                                  <a:srgbClr val="ED6C00"/>
                                </a:solidFill>
                                <a:latin typeface="Cambria Math" panose="02040503050406030204" pitchFamily="18" charset="0"/>
                                <a:ea typeface="MS Mincho" charset="0"/>
                                <a:cs typeface="Cambria Math" panose="02040503050406030204" pitchFamily="18" charset="0"/>
                              </a:rPr>
                              <m:t>𝑐</m:t>
                            </m:r>
                          </m:sub>
                        </m:sSub>
                      </m:den>
                    </m:f>
                  </m:oMath>
                </a14:m>
                <a:r>
                  <a:rPr lang="en-US" altLang="zh-CN" sz="3200" dirty="0">
                    <a:solidFill>
                      <a:srgbClr val="ED6C00"/>
                    </a:solidFill>
                    <a:latin typeface="Cambria Math" panose="02040503050406030204" pitchFamily="18" charset="0"/>
                    <a:cs typeface="Cambria Math" panose="02040503050406030204" pitchFamily="18" charset="0"/>
                  </a:rPr>
                  <a:t>  </a:t>
                </a:r>
                <a:r>
                  <a:rPr lang="en-US" sz="2000" dirty="0">
                    <a:solidFill>
                      <a:srgbClr val="FF0000"/>
                    </a:solidFill>
                    <a:latin typeface="Arial" panose="020B0604020202020204" pitchFamily="34" charset="0"/>
                    <a:cs typeface="Arial" panose="020B0604020202020204" pitchFamily="34" charset="0"/>
                  </a:rPr>
                  <a:t>where </a:t>
                </a:r>
                <a14:m>
                  <m:oMath xmlns:m="http://schemas.openxmlformats.org/officeDocument/2006/math">
                    <m:sSub>
                      <m:sSubPr>
                        <m:ctrlPr>
                          <a:rPr lang="en-US" sz="2000" i="1" dirty="0">
                            <a:solidFill>
                              <a:srgbClr val="FF0000"/>
                            </a:solidFill>
                            <a:latin typeface="Cambria Math" panose="02040503050406030204" pitchFamily="18" charset="0"/>
                            <a:cs typeface="Arial" panose="020B0604020202020204" pitchFamily="34" charset="0"/>
                          </a:rPr>
                        </m:ctrlPr>
                      </m:sSubPr>
                      <m:e>
                        <m:r>
                          <a:rPr lang="en-US" sz="2000" dirty="0">
                            <a:solidFill>
                              <a:srgbClr val="FF0000"/>
                            </a:solidFill>
                            <a:latin typeface="Cambria Math" panose="02040503050406030204" pitchFamily="18" charset="0"/>
                            <a:cs typeface="Arial" panose="020B0604020202020204" pitchFamily="34" charset="0"/>
                          </a:rPr>
                          <m:t>𝑓</m:t>
                        </m:r>
                      </m:e>
                      <m:sub>
                        <m:r>
                          <a:rPr lang="en-US" sz="2000" dirty="0">
                            <a:solidFill>
                              <a:srgbClr val="FF0000"/>
                            </a:solidFill>
                            <a:latin typeface="Cambria Math" panose="02040503050406030204" pitchFamily="18" charset="0"/>
                            <a:cs typeface="Arial" panose="020B0604020202020204" pitchFamily="34" charset="0"/>
                          </a:rPr>
                          <m:t>𝑐</m:t>
                        </m:r>
                      </m:sub>
                    </m:sSub>
                  </m:oMath>
                </a14:m>
                <a:r>
                  <a:rPr lang="en-US" sz="2000" dirty="0">
                    <a:solidFill>
                      <a:srgbClr val="FF0000"/>
                    </a:solidFill>
                    <a:latin typeface="Arial" panose="020B0604020202020204" pitchFamily="34" charset="0"/>
                    <a:cs typeface="Arial" panose="020B0604020202020204" pitchFamily="34" charset="0"/>
                  </a:rPr>
                  <a:t> is carrier frequency, </a:t>
                </a:r>
                <a14:m>
                  <m:oMath xmlns:m="http://schemas.openxmlformats.org/officeDocument/2006/math">
                    <m:r>
                      <a:rPr lang="en-US" sz="2000" i="1" dirty="0">
                        <a:solidFill>
                          <a:srgbClr val="FF0000"/>
                        </a:solidFill>
                        <a:latin typeface="Cambria Math" panose="02040503050406030204" pitchFamily="18" charset="0"/>
                        <a:cs typeface="Cambria Math" panose="02040503050406030204" pitchFamily="18" charset="0"/>
                      </a:rPr>
                      <m:t>𝑓</m:t>
                    </m:r>
                  </m:oMath>
                </a14:m>
                <a:r>
                  <a:rPr lang="en-US" altLang="zh-CN" sz="2000" dirty="0">
                    <a:solidFill>
                      <a:srgbClr val="FF0000"/>
                    </a:solidFill>
                    <a:latin typeface="Arial" panose="020B0604020202020204" pitchFamily="34" charset="0"/>
                    <a:cs typeface="Arial" panose="020B0604020202020204" pitchFamily="34" charset="0"/>
                  </a:rPr>
                  <a:t> is the </a:t>
                </a:r>
                <a:endParaRPr lang="en-US" altLang="zh-CN" sz="2000" dirty="0">
                  <a:solidFill>
                    <a:srgbClr val="FF0000"/>
                  </a:solidFill>
                  <a:latin typeface="Arial" panose="020B0604020202020204" pitchFamily="34" charset="0"/>
                  <a:cs typeface="Arial" panose="020B0604020202020204" pitchFamily="34" charset="0"/>
                </a:endParaRPr>
              </a:p>
              <a:p>
                <a:pPr marL="0" indent="0">
                  <a:buNone/>
                </a:pPr>
                <a:r>
                  <a:rPr lang="en-US" altLang="zh-CN" sz="2000" dirty="0">
                    <a:solidFill>
                      <a:srgbClr val="FF0000"/>
                    </a:solidFill>
                    <a:latin typeface="Arial" panose="020B0604020202020204" pitchFamily="34" charset="0"/>
                    <a:cs typeface="Arial" panose="020B0604020202020204" pitchFamily="34" charset="0"/>
                  </a:rPr>
                  <a:t>Doppler frequency offset.</a:t>
                </a:r>
                <a:endParaRPr lang="en-US" altLang="zh-CN" sz="2000" dirty="0">
                  <a:solidFill>
                    <a:srgbClr val="FF0000"/>
                  </a:solidFill>
                  <a:latin typeface="Arial" panose="020B0604020202020204" pitchFamily="34" charset="0"/>
                  <a:cs typeface="Arial" panose="020B0604020202020204" pitchFamily="34" charset="0"/>
                </a:endParaRPr>
              </a:p>
            </p:txBody>
          </p:sp>
        </mc:Choice>
        <mc:Fallback>
          <p:sp>
            <p:nvSpPr>
              <p:cNvPr id="42" name="内容占位符 41"/>
              <p:cNvSpPr>
                <a:spLocks noRot="1" noChangeAspect="1" noMove="1" noResize="1" noEditPoints="1" noAdjustHandles="1" noChangeArrowheads="1" noChangeShapeType="1" noTextEdit="1"/>
              </p:cNvSpPr>
              <p:nvPr>
                <p:ph idx="1"/>
              </p:nvPr>
            </p:nvSpPr>
            <p:spPr>
              <a:xfrm>
                <a:off x="237489" y="1534159"/>
                <a:ext cx="7176136" cy="4236945"/>
              </a:xfrm>
              <a:blipFill rotWithShape="1">
                <a:blip r:embed="rId6"/>
                <a:stretch>
                  <a:fillRect l="-9" t="-15" b="5"/>
                </a:stretch>
              </a:blipFill>
            </p:spPr>
            <p:txBody>
              <a:bodyPr/>
              <a:lstStyle/>
              <a:p>
                <a:r>
                  <a:rPr lang="zh-CN" altLang="en-US">
                    <a:noFill/>
                  </a:rPr>
                  <a:t> </a:t>
                </a:r>
              </a:p>
            </p:txBody>
          </p:sp>
        </mc:Fallback>
      </mc:AlternateContent>
      <p:pic>
        <p:nvPicPr>
          <p:cNvPr id="5" name="图片 4"/>
          <p:cNvPicPr>
            <a:picLocks noChangeAspect="1"/>
          </p:cNvPicPr>
          <p:nvPr/>
        </p:nvPicPr>
        <p:blipFill>
          <a:blip r:embed="rId7">
            <a:clrChange>
              <a:clrFrom>
                <a:srgbClr val="FFFFFF"/>
              </a:clrFrom>
              <a:clrTo>
                <a:srgbClr val="FFFFFF">
                  <a:alpha val="0"/>
                </a:srgbClr>
              </a:clrTo>
            </a:clrChange>
          </a:blip>
          <a:stretch>
            <a:fillRect/>
          </a:stretch>
        </p:blipFill>
        <p:spPr>
          <a:xfrm>
            <a:off x="1101090" y="3583305"/>
            <a:ext cx="4184015" cy="642620"/>
          </a:xfrm>
          <a:prstGeom prst="rect">
            <a:avLst/>
          </a:prstGeom>
        </p:spPr>
      </p:pic>
      <p:grpSp>
        <p:nvGrpSpPr>
          <p:cNvPr id="20" name="组合 19"/>
          <p:cNvGrpSpPr/>
          <p:nvPr/>
        </p:nvGrpSpPr>
        <p:grpSpPr>
          <a:xfrm>
            <a:off x="0" y="-104141"/>
            <a:ext cx="4857115" cy="1114836"/>
            <a:chOff x="0" y="-15241"/>
            <a:chExt cx="4857115" cy="1114836"/>
          </a:xfrm>
        </p:grpSpPr>
        <p:sp>
          <p:nvSpPr>
            <p:cNvPr id="21" name="文本框 20"/>
            <p:cNvSpPr txBox="1"/>
            <p:nvPr/>
          </p:nvSpPr>
          <p:spPr>
            <a:xfrm>
              <a:off x="0" y="149959"/>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a:solidFill>
                    <a:srgbClr val="5B9BD5">
                      <a:lumMod val="50000"/>
                    </a:srgbClr>
                  </a:solidFill>
                  <a:latin typeface="思源黑体 CN Heavy" panose="020B0A00000000000000" pitchFamily="34" charset="-122"/>
                  <a:ea typeface="思源黑体 CN Heavy" panose="020B0A00000000000000" pitchFamily="34" charset="-122"/>
                  <a:cs typeface="+mn-ea"/>
                  <a:sym typeface="+mn-lt"/>
                </a:rPr>
                <a:t>1 Theoretical analysis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22" name="矩形 21"/>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23" name="文本框 22"/>
          <p:cNvSpPr txBox="1"/>
          <p:nvPr/>
        </p:nvSpPr>
        <p:spPr>
          <a:xfrm>
            <a:off x="972185" y="652780"/>
            <a:ext cx="4301151" cy="368300"/>
          </a:xfrm>
          <a:prstGeom prst="rect">
            <a:avLst/>
          </a:prstGeom>
          <a:noFill/>
        </p:spPr>
        <p:txBody>
          <a:bodyPr wrap="square" rtlCol="0">
            <a:spAutoFit/>
          </a:bodyPr>
          <a:lstStyle/>
          <a:p>
            <a:r>
              <a:rPr lang="en-US" altLang="zh-CN" b="1">
                <a:solidFill>
                  <a:schemeClr val="accent1">
                    <a:lumMod val="50000"/>
                  </a:schemeClr>
                </a:solidFill>
                <a:latin typeface="微软雅黑" panose="020B0503020204020204" pitchFamily="34" charset="-122"/>
                <a:ea typeface="微软雅黑" panose="020B0503020204020204" pitchFamily="34" charset="-122"/>
                <a:sym typeface="+mn-ea"/>
              </a:rPr>
              <a:t>1.2</a:t>
            </a:r>
            <a:r>
              <a:rPr lang="zh-CN" altLang="en-US" b="1">
                <a:solidFill>
                  <a:schemeClr val="accent1">
                    <a:lumMod val="50000"/>
                  </a:schemeClr>
                </a:solidFill>
                <a:latin typeface="微软雅黑" panose="020B0503020204020204" pitchFamily="34" charset="-122"/>
                <a:ea typeface="微软雅黑" panose="020B0503020204020204" pitchFamily="34" charset="-122"/>
                <a:sym typeface="+mn-ea"/>
              </a:rPr>
              <a:t> </a:t>
            </a:r>
            <a:r>
              <a:rPr lang="en-US" b="1">
                <a:solidFill>
                  <a:schemeClr val="accent1">
                    <a:lumMod val="50000"/>
                  </a:schemeClr>
                </a:solidFill>
                <a:latin typeface="微软雅黑" panose="020B0503020204020204" pitchFamily="34" charset="-122"/>
                <a:ea typeface="微软雅黑" panose="020B0503020204020204" pitchFamily="34" charset="-122"/>
                <a:sym typeface="+mn-ea"/>
              </a:rPr>
              <a:t>Doppler Sensing</a:t>
            </a:r>
            <a:endParaRPr lang="en-US" altLang="zh-CN" dirty="0"/>
          </a:p>
        </p:txBody>
      </p:sp>
      <p:sp>
        <p:nvSpPr>
          <p:cNvPr id="2" name="文本框 1"/>
          <p:cNvSpPr txBox="1"/>
          <p:nvPr/>
        </p:nvSpPr>
        <p:spPr>
          <a:xfrm>
            <a:off x="323850" y="5760720"/>
            <a:ext cx="5804535" cy="706755"/>
          </a:xfrm>
          <a:prstGeom prst="rect">
            <a:avLst/>
          </a:prstGeom>
          <a:noFill/>
        </p:spPr>
        <p:txBody>
          <a:bodyPr wrap="square" rtlCol="0">
            <a:spAutoFit/>
          </a:bodyPr>
          <a:lstStyle/>
          <a:p>
            <a:r>
              <a:rPr lang="en-US" altLang="zh-CN" sz="2000">
                <a:latin typeface="Arial" panose="020B0604020202020204" pitchFamily="34" charset="0"/>
                <a:cs typeface="Arial" panose="020B0604020202020204" pitchFamily="34" charset="0"/>
              </a:rPr>
              <a:t>Program Design of </a:t>
            </a:r>
            <a:r>
              <a:rPr lang="en-US" altLang="zh-CN" sz="2000">
                <a:solidFill>
                  <a:srgbClr val="FF0000"/>
                </a:solidFill>
                <a:latin typeface="Arial" panose="020B0604020202020204" pitchFamily="34" charset="0"/>
                <a:cs typeface="Arial" panose="020B0604020202020204" pitchFamily="34" charset="0"/>
              </a:rPr>
              <a:t>MUSIC-DOA</a:t>
            </a:r>
            <a:r>
              <a:rPr lang="en-US" altLang="zh-CN" sz="2000">
                <a:latin typeface="Arial" panose="020B0604020202020204" pitchFamily="34" charset="0"/>
                <a:cs typeface="Arial" panose="020B0604020202020204" pitchFamily="34" charset="0"/>
              </a:rPr>
              <a:t> and </a:t>
            </a:r>
            <a:r>
              <a:rPr lang="en-US" altLang="zh-CN" sz="2000">
                <a:solidFill>
                  <a:srgbClr val="FF0000"/>
                </a:solidFill>
                <a:latin typeface="Arial" panose="020B0604020202020204" pitchFamily="34" charset="0"/>
                <a:cs typeface="Arial" panose="020B0604020202020204" pitchFamily="34" charset="0"/>
              </a:rPr>
              <a:t>Ambiguity Function</a:t>
            </a:r>
            <a:r>
              <a:rPr lang="en-US" altLang="zh-CN" sz="2000">
                <a:latin typeface="Arial" panose="020B0604020202020204" pitchFamily="34" charset="0"/>
                <a:cs typeface="Arial" panose="020B0604020202020204" pitchFamily="34" charset="0"/>
              </a:rPr>
              <a:t> will be introduced then. </a:t>
            </a:r>
            <a:endParaRPr lang="en-US" altLang="zh-CN" sz="2000">
              <a:latin typeface="Arial" panose="020B0604020202020204" pitchFamily="34" charset="0"/>
              <a:cs typeface="Arial" panose="020B0604020202020204" pitchFamily="34" charset="0"/>
            </a:endParaRPr>
          </a:p>
        </p:txBody>
      </p:sp>
      <p:cxnSp>
        <p:nvCxnSpPr>
          <p:cNvPr id="3" name="直接箭头连接符 2"/>
          <p:cNvCxnSpPr/>
          <p:nvPr/>
        </p:nvCxnSpPr>
        <p:spPr>
          <a:xfrm flipV="1">
            <a:off x="10213975" y="2291080"/>
            <a:ext cx="476250" cy="41783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9959975" y="2585085"/>
            <a:ext cx="203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0213975" y="2706370"/>
            <a:ext cx="516890" cy="27432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8" p14:bwMode="auto">
            <p14:nvContentPartPr>
              <p14:cNvPr id="64" name="墨迹 63"/>
              <p14:cNvContentPartPr/>
              <p14:nvPr/>
            </p14:nvContentPartPr>
            <p14:xfrm>
              <a:off x="10711180" y="2950845"/>
              <a:ext cx="20955" cy="635"/>
            </p14:xfrm>
          </p:contentPart>
        </mc:Choice>
        <mc:Fallback xmlns="">
          <p:pic>
            <p:nvPicPr>
              <p:cNvPr id="64" name="墨迹 63"/>
            </p:nvPicPr>
            <p:blipFill>
              <a:blip r:embed="rId9"/>
            </p:blipFill>
            <p:spPr>
              <a:xfrm>
                <a:off x="10711180" y="2950845"/>
                <a:ext cx="20955" cy="63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5" name="墨迹 64"/>
              <p14:cNvContentPartPr/>
              <p14:nvPr/>
            </p14:nvContentPartPr>
            <p14:xfrm>
              <a:off x="10761980" y="2889885"/>
              <a:ext cx="31115" cy="20955"/>
            </p14:xfrm>
          </p:contentPart>
        </mc:Choice>
        <mc:Fallback xmlns="">
          <p:pic>
            <p:nvPicPr>
              <p:cNvPr id="65" name="墨迹 64"/>
            </p:nvPicPr>
            <p:blipFill>
              <a:blip r:embed="rId11"/>
            </p:blipFill>
            <p:spPr>
              <a:xfrm>
                <a:off x="10761980" y="2889885"/>
                <a:ext cx="31115" cy="2095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66" name="墨迹 65"/>
              <p14:cNvContentPartPr/>
              <p14:nvPr/>
            </p14:nvContentPartPr>
            <p14:xfrm>
              <a:off x="10822940" y="2859405"/>
              <a:ext cx="30480" cy="10795"/>
            </p14:xfrm>
          </p:contentPart>
        </mc:Choice>
        <mc:Fallback xmlns="">
          <p:pic>
            <p:nvPicPr>
              <p:cNvPr id="66" name="墨迹 65"/>
            </p:nvPicPr>
            <p:blipFill>
              <a:blip r:embed="rId13"/>
            </p:blipFill>
            <p:spPr>
              <a:xfrm>
                <a:off x="10822940" y="2859405"/>
                <a:ext cx="30480" cy="1079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67" name="墨迹 66"/>
              <p14:cNvContentPartPr/>
              <p14:nvPr/>
            </p14:nvContentPartPr>
            <p14:xfrm>
              <a:off x="10852785" y="2809240"/>
              <a:ext cx="31115" cy="31115"/>
            </p14:xfrm>
          </p:contentPart>
        </mc:Choice>
        <mc:Fallback xmlns="">
          <p:pic>
            <p:nvPicPr>
              <p:cNvPr id="67" name="墨迹 66"/>
            </p:nvPicPr>
            <p:blipFill>
              <a:blip r:embed="rId15"/>
            </p:blipFill>
            <p:spPr>
              <a:xfrm>
                <a:off x="10852785" y="2809240"/>
                <a:ext cx="31115" cy="3111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68" name="墨迹 67"/>
              <p14:cNvContentPartPr/>
              <p14:nvPr/>
            </p14:nvContentPartPr>
            <p14:xfrm>
              <a:off x="10903585" y="2758440"/>
              <a:ext cx="31115" cy="31115"/>
            </p14:xfrm>
          </p:contentPart>
        </mc:Choice>
        <mc:Fallback xmlns="">
          <p:pic>
            <p:nvPicPr>
              <p:cNvPr id="68" name="墨迹 67"/>
            </p:nvPicPr>
            <p:blipFill>
              <a:blip r:embed="rId17"/>
            </p:blipFill>
            <p:spPr>
              <a:xfrm>
                <a:off x="10903585" y="2758440"/>
                <a:ext cx="31115" cy="3111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69" name="墨迹 68"/>
              <p14:cNvContentPartPr/>
              <p14:nvPr/>
            </p14:nvContentPartPr>
            <p14:xfrm>
              <a:off x="10964545" y="2697480"/>
              <a:ext cx="10795" cy="31115"/>
            </p14:xfrm>
          </p:contentPart>
        </mc:Choice>
        <mc:Fallback xmlns="">
          <p:pic>
            <p:nvPicPr>
              <p:cNvPr id="69" name="墨迹 68"/>
            </p:nvPicPr>
            <p:blipFill>
              <a:blip r:embed="rId19"/>
            </p:blipFill>
            <p:spPr>
              <a:xfrm>
                <a:off x="10964545" y="2697480"/>
                <a:ext cx="10795" cy="3111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70" name="墨迹 69"/>
              <p14:cNvContentPartPr/>
              <p14:nvPr/>
            </p14:nvContentPartPr>
            <p14:xfrm>
              <a:off x="10984865" y="2667000"/>
              <a:ext cx="31115" cy="20955"/>
            </p14:xfrm>
          </p:contentPart>
        </mc:Choice>
        <mc:Fallback xmlns="">
          <p:pic>
            <p:nvPicPr>
              <p:cNvPr id="70" name="墨迹 69"/>
            </p:nvPicPr>
            <p:blipFill>
              <a:blip r:embed="rId21"/>
            </p:blipFill>
            <p:spPr>
              <a:xfrm>
                <a:off x="10984865" y="2667000"/>
                <a:ext cx="31115" cy="2095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71" name="墨迹 70"/>
              <p14:cNvContentPartPr/>
              <p14:nvPr/>
            </p14:nvContentPartPr>
            <p14:xfrm>
              <a:off x="11025505" y="2616200"/>
              <a:ext cx="20955" cy="31115"/>
            </p14:xfrm>
          </p:contentPart>
        </mc:Choice>
        <mc:Fallback xmlns="">
          <p:pic>
            <p:nvPicPr>
              <p:cNvPr id="71" name="墨迹 70"/>
            </p:nvPicPr>
            <p:blipFill>
              <a:blip r:embed="rId23"/>
            </p:blipFill>
            <p:spPr>
              <a:xfrm>
                <a:off x="11025505" y="2616200"/>
                <a:ext cx="20955" cy="3111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72" name="墨迹 71"/>
              <p14:cNvContentPartPr/>
              <p14:nvPr/>
            </p14:nvContentPartPr>
            <p14:xfrm>
              <a:off x="11055985" y="2595880"/>
              <a:ext cx="635" cy="635"/>
            </p14:xfrm>
          </p:contentPart>
        </mc:Choice>
        <mc:Fallback xmlns="">
          <p:pic>
            <p:nvPicPr>
              <p:cNvPr id="72" name="墨迹 71"/>
            </p:nvPicPr>
            <p:blipFill>
              <a:blip r:embed="rId25"/>
            </p:blipFill>
            <p:spPr>
              <a:xfrm>
                <a:off x="11055985" y="2595880"/>
                <a:ext cx="635" cy="63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73" name="墨迹 72"/>
              <p14:cNvContentPartPr/>
              <p14:nvPr/>
            </p14:nvContentPartPr>
            <p14:xfrm>
              <a:off x="10254615" y="2697480"/>
              <a:ext cx="20955" cy="635"/>
            </p14:xfrm>
          </p:contentPart>
        </mc:Choice>
        <mc:Fallback xmlns="">
          <p:pic>
            <p:nvPicPr>
              <p:cNvPr id="73" name="墨迹 72"/>
            </p:nvPicPr>
            <p:blipFill>
              <a:blip r:embed="rId9"/>
            </p:blipFill>
            <p:spPr>
              <a:xfrm>
                <a:off x="10254615" y="2697480"/>
                <a:ext cx="20955" cy="63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74" name="墨迹 73"/>
              <p14:cNvContentPartPr/>
              <p14:nvPr/>
            </p14:nvContentPartPr>
            <p14:xfrm>
              <a:off x="10274935" y="2697480"/>
              <a:ext cx="41275" cy="635"/>
            </p14:xfrm>
          </p:contentPart>
        </mc:Choice>
        <mc:Fallback xmlns="">
          <p:pic>
            <p:nvPicPr>
              <p:cNvPr id="74" name="墨迹 73"/>
            </p:nvPicPr>
            <p:blipFill>
              <a:blip r:embed="rId28"/>
            </p:blipFill>
            <p:spPr>
              <a:xfrm>
                <a:off x="10274935" y="2697480"/>
                <a:ext cx="41275" cy="63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75" name="墨迹 74"/>
              <p14:cNvContentPartPr/>
              <p14:nvPr/>
            </p14:nvContentPartPr>
            <p14:xfrm>
              <a:off x="10325735" y="2697480"/>
              <a:ext cx="20955" cy="635"/>
            </p14:xfrm>
          </p:contentPart>
        </mc:Choice>
        <mc:Fallback xmlns="">
          <p:pic>
            <p:nvPicPr>
              <p:cNvPr id="75" name="墨迹 74"/>
            </p:nvPicPr>
            <p:blipFill>
              <a:blip r:embed="rId9"/>
            </p:blipFill>
            <p:spPr>
              <a:xfrm>
                <a:off x="10325735" y="2697480"/>
                <a:ext cx="20955" cy="63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76" name="墨迹 75"/>
              <p14:cNvContentPartPr/>
              <p14:nvPr/>
            </p14:nvContentPartPr>
            <p14:xfrm>
              <a:off x="10366375" y="2697480"/>
              <a:ext cx="51435" cy="635"/>
            </p14:xfrm>
          </p:contentPart>
        </mc:Choice>
        <mc:Fallback xmlns="">
          <p:pic>
            <p:nvPicPr>
              <p:cNvPr id="76" name="墨迹 75"/>
            </p:nvPicPr>
            <p:blipFill>
              <a:blip r:embed="rId31"/>
            </p:blipFill>
            <p:spPr>
              <a:xfrm>
                <a:off x="10366375" y="2697480"/>
                <a:ext cx="51435" cy="63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77" name="墨迹 76"/>
              <p14:cNvContentPartPr/>
              <p14:nvPr/>
            </p14:nvContentPartPr>
            <p14:xfrm>
              <a:off x="10437495" y="2697480"/>
              <a:ext cx="40640" cy="635"/>
            </p14:xfrm>
          </p:contentPart>
        </mc:Choice>
        <mc:Fallback xmlns="">
          <p:pic>
            <p:nvPicPr>
              <p:cNvPr id="77" name="墨迹 76"/>
            </p:nvPicPr>
            <p:blipFill>
              <a:blip r:embed="rId33"/>
            </p:blipFill>
            <p:spPr>
              <a:xfrm>
                <a:off x="10437495" y="2697480"/>
                <a:ext cx="40640" cy="63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78" name="墨迹 77"/>
              <p14:cNvContentPartPr/>
              <p14:nvPr/>
            </p14:nvContentPartPr>
            <p14:xfrm>
              <a:off x="10507980" y="2697480"/>
              <a:ext cx="41275" cy="635"/>
            </p14:xfrm>
          </p:contentPart>
        </mc:Choice>
        <mc:Fallback xmlns="">
          <p:pic>
            <p:nvPicPr>
              <p:cNvPr id="78" name="墨迹 77"/>
            </p:nvPicPr>
            <p:blipFill>
              <a:blip r:embed="rId28"/>
            </p:blipFill>
            <p:spPr>
              <a:xfrm>
                <a:off x="10507980" y="2697480"/>
                <a:ext cx="41275" cy="63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79" name="墨迹 78"/>
              <p14:cNvContentPartPr/>
              <p14:nvPr/>
            </p14:nvContentPartPr>
            <p14:xfrm>
              <a:off x="10599420" y="2667000"/>
              <a:ext cx="81915" cy="20955"/>
            </p14:xfrm>
          </p:contentPart>
        </mc:Choice>
        <mc:Fallback xmlns="">
          <p:pic>
            <p:nvPicPr>
              <p:cNvPr id="79" name="墨迹 78"/>
            </p:nvPicPr>
            <p:blipFill>
              <a:blip r:embed="rId36"/>
            </p:blipFill>
            <p:spPr>
              <a:xfrm>
                <a:off x="10599420" y="2667000"/>
                <a:ext cx="81915" cy="2095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80" name="墨迹 79"/>
              <p14:cNvContentPartPr/>
              <p14:nvPr/>
            </p14:nvContentPartPr>
            <p14:xfrm>
              <a:off x="10701020" y="2656840"/>
              <a:ext cx="41275" cy="10795"/>
            </p14:xfrm>
          </p:contentPart>
        </mc:Choice>
        <mc:Fallback xmlns="">
          <p:pic>
            <p:nvPicPr>
              <p:cNvPr id="80" name="墨迹 79"/>
            </p:nvPicPr>
            <p:blipFill>
              <a:blip r:embed="rId38"/>
            </p:blipFill>
            <p:spPr>
              <a:xfrm>
                <a:off x="10701020" y="2656840"/>
                <a:ext cx="41275" cy="1079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81" name="墨迹 80"/>
              <p14:cNvContentPartPr/>
              <p14:nvPr/>
            </p14:nvContentPartPr>
            <p14:xfrm>
              <a:off x="10761980" y="2656840"/>
              <a:ext cx="31115" cy="635"/>
            </p14:xfrm>
          </p:contentPart>
        </mc:Choice>
        <mc:Fallback xmlns="">
          <p:pic>
            <p:nvPicPr>
              <p:cNvPr id="81" name="墨迹 80"/>
            </p:nvPicPr>
            <p:blipFill>
              <a:blip r:embed="rId40"/>
            </p:blipFill>
            <p:spPr>
              <a:xfrm>
                <a:off x="10761980" y="2656840"/>
                <a:ext cx="31115" cy="63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82" name="墨迹 81"/>
              <p14:cNvContentPartPr/>
              <p14:nvPr/>
            </p14:nvContentPartPr>
            <p14:xfrm>
              <a:off x="10812780" y="2646680"/>
              <a:ext cx="50800" cy="10795"/>
            </p14:xfrm>
          </p:contentPart>
        </mc:Choice>
        <mc:Fallback xmlns="">
          <p:pic>
            <p:nvPicPr>
              <p:cNvPr id="82" name="墨迹 81"/>
            </p:nvPicPr>
            <p:blipFill>
              <a:blip r:embed="rId42"/>
            </p:blipFill>
            <p:spPr>
              <a:xfrm>
                <a:off x="10812780" y="2646680"/>
                <a:ext cx="50800" cy="1079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83" name="墨迹 82"/>
              <p14:cNvContentPartPr/>
              <p14:nvPr/>
            </p14:nvContentPartPr>
            <p14:xfrm>
              <a:off x="10893425" y="2646680"/>
              <a:ext cx="41275" cy="635"/>
            </p14:xfrm>
          </p:contentPart>
        </mc:Choice>
        <mc:Fallback xmlns="">
          <p:pic>
            <p:nvPicPr>
              <p:cNvPr id="83" name="墨迹 82"/>
            </p:nvPicPr>
            <p:blipFill>
              <a:blip r:embed="rId28"/>
            </p:blipFill>
            <p:spPr>
              <a:xfrm>
                <a:off x="10893425" y="2646680"/>
                <a:ext cx="41275" cy="63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84" name="墨迹 83"/>
              <p14:cNvContentPartPr/>
              <p14:nvPr/>
            </p14:nvContentPartPr>
            <p14:xfrm>
              <a:off x="10954385" y="2636520"/>
              <a:ext cx="41275" cy="10795"/>
            </p14:xfrm>
          </p:contentPart>
        </mc:Choice>
        <mc:Fallback xmlns="">
          <p:pic>
            <p:nvPicPr>
              <p:cNvPr id="84" name="墨迹 83"/>
            </p:nvPicPr>
            <p:blipFill>
              <a:blip r:embed="rId45"/>
            </p:blipFill>
            <p:spPr>
              <a:xfrm>
                <a:off x="10954385" y="2636520"/>
                <a:ext cx="41275" cy="1079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85" name="墨迹 84"/>
              <p14:cNvContentPartPr/>
              <p14:nvPr/>
            </p14:nvContentPartPr>
            <p14:xfrm>
              <a:off x="11015345" y="2626360"/>
              <a:ext cx="10795" cy="635"/>
            </p14:xfrm>
          </p:contentPart>
        </mc:Choice>
        <mc:Fallback xmlns="">
          <p:pic>
            <p:nvPicPr>
              <p:cNvPr id="85" name="墨迹 84"/>
            </p:nvPicPr>
            <p:blipFill>
              <a:blip r:embed="rId47"/>
            </p:blipFill>
            <p:spPr>
              <a:xfrm>
                <a:off x="11015345" y="2626360"/>
                <a:ext cx="10795" cy="63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86" name="墨迹 85"/>
              <p14:cNvContentPartPr/>
              <p14:nvPr/>
            </p14:nvContentPartPr>
            <p14:xfrm>
              <a:off x="10629900" y="2342515"/>
              <a:ext cx="10795" cy="10795"/>
            </p14:xfrm>
          </p:contentPart>
        </mc:Choice>
        <mc:Fallback xmlns="">
          <p:pic>
            <p:nvPicPr>
              <p:cNvPr id="86" name="墨迹 85"/>
            </p:nvPicPr>
            <p:blipFill>
              <a:blip r:embed="rId49"/>
            </p:blipFill>
            <p:spPr>
              <a:xfrm>
                <a:off x="10629900" y="2342515"/>
                <a:ext cx="10795" cy="1079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87" name="墨迹 86"/>
              <p14:cNvContentPartPr/>
              <p14:nvPr/>
            </p14:nvContentPartPr>
            <p14:xfrm>
              <a:off x="10650220" y="2362835"/>
              <a:ext cx="41275" cy="31115"/>
            </p14:xfrm>
          </p:contentPart>
        </mc:Choice>
        <mc:Fallback xmlns="">
          <p:pic>
            <p:nvPicPr>
              <p:cNvPr id="87" name="墨迹 86"/>
            </p:nvPicPr>
            <p:blipFill>
              <a:blip r:embed="rId51"/>
            </p:blipFill>
            <p:spPr>
              <a:xfrm>
                <a:off x="10650220" y="2362835"/>
                <a:ext cx="41275" cy="3111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88" name="墨迹 87"/>
              <p14:cNvContentPartPr/>
              <p14:nvPr/>
            </p14:nvContentPartPr>
            <p14:xfrm>
              <a:off x="10711180" y="2403475"/>
              <a:ext cx="41275" cy="31115"/>
            </p14:xfrm>
          </p:contentPart>
        </mc:Choice>
        <mc:Fallback xmlns="">
          <p:pic>
            <p:nvPicPr>
              <p:cNvPr id="88" name="墨迹 87"/>
            </p:nvPicPr>
            <p:blipFill>
              <a:blip r:embed="rId53"/>
            </p:blipFill>
            <p:spPr>
              <a:xfrm>
                <a:off x="10711180" y="2403475"/>
                <a:ext cx="41275" cy="3111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89" name="墨迹 88"/>
              <p14:cNvContentPartPr/>
              <p14:nvPr/>
            </p14:nvContentPartPr>
            <p14:xfrm>
              <a:off x="10782300" y="2433955"/>
              <a:ext cx="50800" cy="31115"/>
            </p14:xfrm>
          </p:contentPart>
        </mc:Choice>
        <mc:Fallback xmlns="">
          <p:pic>
            <p:nvPicPr>
              <p:cNvPr id="89" name="墨迹 88"/>
            </p:nvPicPr>
            <p:blipFill>
              <a:blip r:embed="rId55"/>
            </p:blipFill>
            <p:spPr>
              <a:xfrm>
                <a:off x="10782300" y="2433955"/>
                <a:ext cx="50800" cy="3111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90" name="墨迹 89"/>
              <p14:cNvContentPartPr/>
              <p14:nvPr/>
            </p14:nvContentPartPr>
            <p14:xfrm>
              <a:off x="10852785" y="2464435"/>
              <a:ext cx="51435" cy="30480"/>
            </p14:xfrm>
          </p:contentPart>
        </mc:Choice>
        <mc:Fallback xmlns="">
          <p:pic>
            <p:nvPicPr>
              <p:cNvPr id="90" name="墨迹 89"/>
            </p:nvPicPr>
            <p:blipFill>
              <a:blip r:embed="rId57"/>
            </p:blipFill>
            <p:spPr>
              <a:xfrm>
                <a:off x="10852785" y="2464435"/>
                <a:ext cx="51435" cy="3048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91" name="墨迹 90"/>
              <p14:cNvContentPartPr/>
              <p14:nvPr/>
            </p14:nvContentPartPr>
            <p14:xfrm>
              <a:off x="10923905" y="2494280"/>
              <a:ext cx="41275" cy="41275"/>
            </p14:xfrm>
          </p:contentPart>
        </mc:Choice>
        <mc:Fallback xmlns="">
          <p:pic>
            <p:nvPicPr>
              <p:cNvPr id="91" name="墨迹 90"/>
            </p:nvPicPr>
            <p:blipFill>
              <a:blip r:embed="rId59"/>
            </p:blipFill>
            <p:spPr>
              <a:xfrm>
                <a:off x="10923905" y="2494280"/>
                <a:ext cx="41275" cy="4127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92" name="墨迹 91"/>
              <p14:cNvContentPartPr/>
              <p14:nvPr/>
            </p14:nvContentPartPr>
            <p14:xfrm>
              <a:off x="10995025" y="2545080"/>
              <a:ext cx="20955" cy="20955"/>
            </p14:xfrm>
          </p:contentPart>
        </mc:Choice>
        <mc:Fallback xmlns="">
          <p:pic>
            <p:nvPicPr>
              <p:cNvPr id="92" name="墨迹 91"/>
            </p:nvPicPr>
            <p:blipFill>
              <a:blip r:embed="rId61"/>
            </p:blipFill>
            <p:spPr>
              <a:xfrm>
                <a:off x="10995025" y="2545080"/>
                <a:ext cx="20955" cy="2095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93" name="墨迹 92"/>
              <p14:cNvContentPartPr/>
              <p14:nvPr/>
            </p14:nvContentPartPr>
            <p14:xfrm>
              <a:off x="11035665" y="2575560"/>
              <a:ext cx="10795" cy="635"/>
            </p14:xfrm>
          </p:contentPart>
        </mc:Choice>
        <mc:Fallback xmlns="">
          <p:pic>
            <p:nvPicPr>
              <p:cNvPr id="93" name="墨迹 92"/>
            </p:nvPicPr>
            <p:blipFill>
              <a:blip r:embed="rId47"/>
            </p:blipFill>
            <p:spPr>
              <a:xfrm>
                <a:off x="11035665" y="2575560"/>
                <a:ext cx="10795" cy="63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95" name="墨迹 94"/>
              <p14:cNvContentPartPr/>
              <p14:nvPr/>
            </p14:nvContentPartPr>
            <p14:xfrm>
              <a:off x="11055985" y="2585720"/>
              <a:ext cx="635" cy="20955"/>
            </p14:xfrm>
          </p:contentPart>
        </mc:Choice>
        <mc:Fallback xmlns="">
          <p:pic>
            <p:nvPicPr>
              <p:cNvPr id="95" name="墨迹 94"/>
            </p:nvPicPr>
            <p:blipFill>
              <a:blip r:embed="rId64"/>
            </p:blipFill>
            <p:spPr>
              <a:xfrm>
                <a:off x="11055985" y="2585720"/>
                <a:ext cx="635" cy="2095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96" name="墨迹 95"/>
              <p14:cNvContentPartPr/>
              <p14:nvPr/>
            </p14:nvContentPartPr>
            <p14:xfrm>
              <a:off x="11055985" y="2636520"/>
              <a:ext cx="635" cy="635"/>
            </p14:xfrm>
          </p:contentPart>
        </mc:Choice>
        <mc:Fallback xmlns="">
          <p:pic>
            <p:nvPicPr>
              <p:cNvPr id="96" name="墨迹 95"/>
            </p:nvPicPr>
            <p:blipFill>
              <a:blip r:embed="rId25"/>
            </p:blipFill>
            <p:spPr>
              <a:xfrm>
                <a:off x="11055985" y="2636520"/>
                <a:ext cx="635" cy="63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97" name="墨迹 96"/>
              <p14:cNvContentPartPr/>
              <p14:nvPr/>
            </p14:nvContentPartPr>
            <p14:xfrm>
              <a:off x="10964545" y="2545080"/>
              <a:ext cx="102235" cy="183515"/>
            </p14:xfrm>
          </p:contentPart>
        </mc:Choice>
        <mc:Fallback xmlns="">
          <p:pic>
            <p:nvPicPr>
              <p:cNvPr id="97" name="墨迹 96"/>
            </p:nvPicPr>
            <p:blipFill>
              <a:blip r:embed="rId67"/>
            </p:blipFill>
            <p:spPr>
              <a:xfrm>
                <a:off x="10964545" y="2545080"/>
                <a:ext cx="102235" cy="183515"/>
              </a:xfrm>
              <a:prstGeom prst="rect"/>
            </p:spPr>
          </p:pic>
        </mc:Fallback>
      </mc:AlternateContent>
      <p:sp>
        <p:nvSpPr>
          <p:cNvPr id="104" name="文本框 103"/>
          <p:cNvSpPr txBox="1"/>
          <p:nvPr/>
        </p:nvSpPr>
        <p:spPr>
          <a:xfrm>
            <a:off x="10478135" y="1994535"/>
            <a:ext cx="940435" cy="368300"/>
          </a:xfrm>
          <a:prstGeom prst="rect">
            <a:avLst/>
          </a:prstGeom>
          <a:noFill/>
        </p:spPr>
        <p:txBody>
          <a:bodyPr wrap="square" rtlCol="0">
            <a:spAutoFit/>
          </a:bodyPr>
          <a:lstStyle/>
          <a:p>
            <a:r>
              <a:rPr lang="en-US" b="1">
                <a:solidFill>
                  <a:schemeClr val="accent1">
                    <a:lumMod val="50000"/>
                  </a:schemeClr>
                </a:solidFill>
                <a:latin typeface="微软雅黑" panose="020B0503020204020204" pitchFamily="34" charset="-122"/>
                <a:ea typeface="微软雅黑" panose="020B0503020204020204" pitchFamily="34" charset="-122"/>
              </a:rPr>
              <a:t>f1,v1</a:t>
            </a:r>
            <a:endParaRPr lang="en-US"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10346690" y="3028315"/>
            <a:ext cx="940435" cy="368300"/>
          </a:xfrm>
          <a:prstGeom prst="rect">
            <a:avLst/>
          </a:prstGeom>
          <a:noFill/>
        </p:spPr>
        <p:txBody>
          <a:bodyPr wrap="square" rtlCol="0">
            <a:spAutoFit/>
          </a:bodyPr>
          <a:lstStyle/>
          <a:p>
            <a:r>
              <a:rPr lang="en-US" b="1">
                <a:solidFill>
                  <a:schemeClr val="accent1">
                    <a:lumMod val="50000"/>
                  </a:schemeClr>
                </a:solidFill>
                <a:latin typeface="微软雅黑" panose="020B0503020204020204" pitchFamily="34" charset="-122"/>
                <a:ea typeface="微软雅黑" panose="020B0503020204020204" pitchFamily="34" charset="-122"/>
              </a:rPr>
              <a:t>f2,v2</a:t>
            </a:r>
            <a:endParaRPr lang="en-US" b="1">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6" name="文本框 105"/>
          <p:cNvSpPr txBox="1"/>
          <p:nvPr/>
        </p:nvSpPr>
        <p:spPr>
          <a:xfrm>
            <a:off x="11056620" y="2442845"/>
            <a:ext cx="940435" cy="368300"/>
          </a:xfrm>
          <a:prstGeom prst="rect">
            <a:avLst/>
          </a:prstGeom>
          <a:noFill/>
        </p:spPr>
        <p:txBody>
          <a:bodyPr wrap="square" rtlCol="0">
            <a:spAutoFit/>
          </a:bodyPr>
          <a:lstStyle/>
          <a:p>
            <a:r>
              <a:rPr lang="en-US" b="1">
                <a:solidFill>
                  <a:schemeClr val="accent1">
                    <a:lumMod val="50000"/>
                  </a:schemeClr>
                </a:solidFill>
                <a:latin typeface="微软雅黑" panose="020B0503020204020204" pitchFamily="34" charset="-122"/>
                <a:ea typeface="微软雅黑" panose="020B0503020204020204" pitchFamily="34" charset="-122"/>
              </a:rPr>
              <a:t>f,v</a:t>
            </a:r>
            <a:endParaRPr lang="en-US" b="1">
              <a:solidFill>
                <a:schemeClr val="accent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7" name="文本框 106"/>
              <p:cNvSpPr txBox="1"/>
              <p:nvPr/>
            </p:nvSpPr>
            <p:spPr>
              <a:xfrm>
                <a:off x="10001250" y="4058285"/>
                <a:ext cx="1754505" cy="1124585"/>
              </a:xfrm>
              <a:prstGeom prst="rect">
                <a:avLst/>
              </a:prstGeom>
              <a:noFill/>
            </p:spPr>
            <p:txBody>
              <a:bodyPr wrap="square" rtlCol="0">
                <a:spAutoFit/>
              </a:bodyPr>
              <a:lstStyle/>
              <a:p>
                <a:pPr algn="l">
                  <a:buClrTx/>
                  <a:buSzTx/>
                  <a:buFontTx/>
                </a:pPr>
                <a:r>
                  <a:rPr lang="en-US" b="1">
                    <a:solidFill>
                      <a:schemeClr val="accent1">
                        <a:lumMod val="50000"/>
                      </a:schemeClr>
                    </a:solidFill>
                    <a:latin typeface="微软雅黑" panose="020B0503020204020204" pitchFamily="34" charset="-122"/>
                    <a:ea typeface="微软雅黑" panose="020B0503020204020204" pitchFamily="34" charset="-122"/>
                  </a:rPr>
                  <a:t>矢量运算：</a:t>
                </a:r>
                <a:endParaRPr lang="en-US" b="1">
                  <a:solidFill>
                    <a:schemeClr val="accent1">
                      <a:lumMod val="50000"/>
                    </a:schemeClr>
                  </a:solidFill>
                  <a:latin typeface="微软雅黑" panose="020B0503020204020204" pitchFamily="34" charset="-122"/>
                  <a:ea typeface="微软雅黑" panose="020B0503020204020204" pitchFamily="34" charset="-122"/>
                </a:endParaRPr>
              </a:p>
              <a:p>
                <a:pPr algn="l">
                  <a:buClrTx/>
                  <a:buSzTx/>
                  <a:buFontTx/>
                </a:pPr>
                <a14:m>
                  <m:oMathPara xmlns:m="http://schemas.openxmlformats.org/officeDocument/2006/math">
                    <m:oMathParaPr>
                      <m:jc m:val="centerGroup"/>
                    </m:oMathParaPr>
                    <m:oMath xmlns:m="http://schemas.openxmlformats.org/officeDocument/2006/math">
                      <m:r>
                        <a:rPr lang="en-US" b="1">
                          <a:solidFill>
                            <a:schemeClr val="accent1">
                              <a:lumMod val="50000"/>
                            </a:schemeClr>
                          </a:solidFill>
                          <a:latin typeface="Cambria Math" panose="02040503050406030204" pitchFamily="18" charset="0"/>
                          <a:ea typeface="微软雅黑" panose="020B0503020204020204" pitchFamily="34" charset="-122"/>
                        </a:rPr>
                        <m:t>𝑓</m:t>
                      </m:r>
                      <m:r>
                        <a:rPr lang="en-US" b="1">
                          <a:solidFill>
                            <a:schemeClr val="accent1">
                              <a:lumMod val="50000"/>
                            </a:schemeClr>
                          </a:solidFill>
                          <a:latin typeface="Cambria Math" panose="02040503050406030204" pitchFamily="18" charset="0"/>
                          <a:ea typeface="微软雅黑" panose="020B0503020204020204" pitchFamily="34" charset="-122"/>
                        </a:rPr>
                        <m:t> = </m:t>
                      </m:r>
                      <m:sSub>
                        <m:sSubPr>
                          <m:ctrlPr>
                            <a:rPr lang="en-US" b="1" i="1">
                              <a:solidFill>
                                <a:schemeClr val="accent1">
                                  <a:lumMod val="50000"/>
                                </a:schemeClr>
                              </a:solidFill>
                              <a:latin typeface="Cambria Math" panose="02040503050406030204" pitchFamily="18" charset="0"/>
                              <a:ea typeface="微软雅黑" panose="020B0503020204020204" pitchFamily="34" charset="-122"/>
                            </a:rPr>
                          </m:ctrlPr>
                        </m:sSubPr>
                        <m:e>
                          <m:r>
                            <a:rPr lang="en-US" b="1">
                              <a:solidFill>
                                <a:schemeClr val="accent1">
                                  <a:lumMod val="50000"/>
                                </a:schemeClr>
                              </a:solidFill>
                              <a:latin typeface="Cambria Math" panose="02040503050406030204" pitchFamily="18" charset="0"/>
                              <a:ea typeface="微软雅黑" panose="020B0503020204020204" pitchFamily="34" charset="-122"/>
                            </a:rPr>
                            <m:t>𝑓</m:t>
                          </m:r>
                        </m:e>
                        <m:sub>
                          <m:r>
                            <a:rPr lang="en-US" b="1">
                              <a:solidFill>
                                <a:schemeClr val="accent1">
                                  <a:lumMod val="50000"/>
                                </a:schemeClr>
                              </a:solidFill>
                              <a:latin typeface="Cambria Math" panose="02040503050406030204" pitchFamily="18" charset="0"/>
                              <a:ea typeface="微软雅黑" panose="020B0503020204020204" pitchFamily="34" charset="-122"/>
                            </a:rPr>
                            <m:t>1</m:t>
                          </m:r>
                        </m:sub>
                      </m:sSub>
                      <m:r>
                        <a:rPr lang="en-US" b="1">
                          <a:solidFill>
                            <a:schemeClr val="accent1">
                              <a:lumMod val="50000"/>
                            </a:schemeClr>
                          </a:solidFill>
                          <a:latin typeface="Cambria Math" panose="02040503050406030204" pitchFamily="18" charset="0"/>
                          <a:ea typeface="微软雅黑" panose="020B0503020204020204" pitchFamily="34" charset="-122"/>
                        </a:rPr>
                        <m:t>+</m:t>
                      </m:r>
                      <m:sSub>
                        <m:sSubPr>
                          <m:ctrlPr>
                            <a:rPr lang="en-US" b="1" i="1">
                              <a:solidFill>
                                <a:schemeClr val="accent1">
                                  <a:lumMod val="50000"/>
                                </a:schemeClr>
                              </a:solidFill>
                              <a:latin typeface="Cambria Math" panose="02040503050406030204" pitchFamily="18" charset="0"/>
                              <a:ea typeface="微软雅黑" panose="020B0503020204020204" pitchFamily="34" charset="-122"/>
                            </a:rPr>
                          </m:ctrlPr>
                        </m:sSubPr>
                        <m:e>
                          <m:r>
                            <a:rPr lang="en-US" b="1">
                              <a:solidFill>
                                <a:schemeClr val="accent1">
                                  <a:lumMod val="50000"/>
                                </a:schemeClr>
                              </a:solidFill>
                              <a:latin typeface="Cambria Math" panose="02040503050406030204" pitchFamily="18" charset="0"/>
                              <a:ea typeface="微软雅黑" panose="020B0503020204020204" pitchFamily="34" charset="-122"/>
                            </a:rPr>
                            <m:t>𝑓</m:t>
                          </m:r>
                        </m:e>
                        <m:sub>
                          <m:r>
                            <a:rPr lang="en-US" b="1">
                              <a:solidFill>
                                <a:schemeClr val="accent1">
                                  <a:lumMod val="50000"/>
                                </a:schemeClr>
                              </a:solidFill>
                              <a:latin typeface="Cambria Math" panose="02040503050406030204" pitchFamily="18" charset="0"/>
                              <a:ea typeface="微软雅黑" panose="020B0503020204020204" pitchFamily="34" charset="-122"/>
                            </a:rPr>
                            <m:t>2</m:t>
                          </m:r>
                        </m:sub>
                      </m:sSub>
                    </m:oMath>
                  </m:oMathPara>
                </a14:m>
                <a:endParaRPr lang="en-US" b="1">
                  <a:solidFill>
                    <a:schemeClr val="accent1">
                      <a:lumMod val="50000"/>
                    </a:schemeClr>
                  </a:solidFill>
                  <a:latin typeface="微软雅黑" panose="020B0503020204020204" pitchFamily="34" charset="-122"/>
                  <a:ea typeface="微软雅黑" panose="020B0503020204020204" pitchFamily="34" charset="-122"/>
                </a:endParaRPr>
              </a:p>
              <a:p>
                <a:pPr algn="l">
                  <a:buClrTx/>
                  <a:buSzTx/>
                  <a:buFontTx/>
                </a:pPr>
                <a14:m>
                  <m:oMathPara xmlns:m="http://schemas.openxmlformats.org/officeDocument/2006/math">
                    <m:oMathParaPr>
                      <m:jc m:val="centerGroup"/>
                    </m:oMathParaPr>
                    <m:oMath xmlns:m="http://schemas.openxmlformats.org/officeDocument/2006/math">
                      <m:r>
                        <a:rPr lang="en-US" b="1">
                          <a:solidFill>
                            <a:schemeClr val="accent1">
                              <a:lumMod val="50000"/>
                            </a:schemeClr>
                          </a:solidFill>
                          <a:latin typeface="Cambria Math" panose="02040503050406030204" pitchFamily="18" charset="0"/>
                          <a:ea typeface="微软雅黑" panose="020B0503020204020204" pitchFamily="34" charset="-122"/>
                        </a:rPr>
                        <m:t>𝑣</m:t>
                      </m:r>
                      <m:r>
                        <a:rPr lang="en-US" b="1">
                          <a:solidFill>
                            <a:schemeClr val="accent1">
                              <a:lumMod val="50000"/>
                            </a:schemeClr>
                          </a:solidFill>
                          <a:latin typeface="Cambria Math" panose="02040503050406030204" pitchFamily="18" charset="0"/>
                          <a:ea typeface="微软雅黑" panose="020B0503020204020204" pitchFamily="34" charset="-122"/>
                        </a:rPr>
                        <m:t>=</m:t>
                      </m:r>
                      <m:sSub>
                        <m:sSubPr>
                          <m:ctrlPr>
                            <a:rPr lang="en-US" b="1" i="1">
                              <a:solidFill>
                                <a:schemeClr val="accent1">
                                  <a:lumMod val="50000"/>
                                </a:schemeClr>
                              </a:solidFill>
                              <a:latin typeface="Cambria Math" panose="02040503050406030204" pitchFamily="18" charset="0"/>
                              <a:ea typeface="微软雅黑" panose="020B0503020204020204" pitchFamily="34" charset="-122"/>
                            </a:rPr>
                          </m:ctrlPr>
                        </m:sSubPr>
                        <m:e>
                          <m:r>
                            <a:rPr lang="en-US" b="1">
                              <a:solidFill>
                                <a:schemeClr val="accent1">
                                  <a:lumMod val="50000"/>
                                </a:schemeClr>
                              </a:solidFill>
                              <a:latin typeface="Cambria Math" panose="02040503050406030204" pitchFamily="18" charset="0"/>
                              <a:ea typeface="微软雅黑" panose="020B0503020204020204" pitchFamily="34" charset="-122"/>
                            </a:rPr>
                            <m:t>𝑣</m:t>
                          </m:r>
                        </m:e>
                        <m:sub>
                          <m:r>
                            <a:rPr lang="en-US" b="1">
                              <a:solidFill>
                                <a:schemeClr val="accent1">
                                  <a:lumMod val="50000"/>
                                </a:schemeClr>
                              </a:solidFill>
                              <a:latin typeface="Cambria Math" panose="02040503050406030204" pitchFamily="18" charset="0"/>
                              <a:ea typeface="微软雅黑" panose="020B0503020204020204" pitchFamily="34" charset="-122"/>
                            </a:rPr>
                            <m:t>1</m:t>
                          </m:r>
                        </m:sub>
                      </m:sSub>
                      <m:r>
                        <a:rPr lang="en-US" b="1">
                          <a:solidFill>
                            <a:schemeClr val="accent1">
                              <a:lumMod val="50000"/>
                            </a:schemeClr>
                          </a:solidFill>
                          <a:latin typeface="Cambria Math" panose="02040503050406030204" pitchFamily="18" charset="0"/>
                          <a:ea typeface="微软雅黑" panose="020B0503020204020204" pitchFamily="34" charset="-122"/>
                        </a:rPr>
                        <m:t>+</m:t>
                      </m:r>
                      <m:sSub>
                        <m:sSubPr>
                          <m:ctrlPr>
                            <a:rPr lang="en-US" b="1" i="1">
                              <a:solidFill>
                                <a:schemeClr val="accent1">
                                  <a:lumMod val="50000"/>
                                </a:schemeClr>
                              </a:solidFill>
                              <a:latin typeface="Cambria Math" panose="02040503050406030204" pitchFamily="18" charset="0"/>
                              <a:ea typeface="微软雅黑" panose="020B0503020204020204" pitchFamily="34" charset="-122"/>
                            </a:rPr>
                          </m:ctrlPr>
                        </m:sSubPr>
                        <m:e>
                          <m:r>
                            <a:rPr lang="en-US" b="1">
                              <a:solidFill>
                                <a:schemeClr val="accent1">
                                  <a:lumMod val="50000"/>
                                </a:schemeClr>
                              </a:solidFill>
                              <a:latin typeface="Cambria Math" panose="02040503050406030204" pitchFamily="18" charset="0"/>
                              <a:ea typeface="微软雅黑" panose="020B0503020204020204" pitchFamily="34" charset="-122"/>
                            </a:rPr>
                            <m:t>𝑣</m:t>
                          </m:r>
                        </m:e>
                        <m:sub>
                          <m:r>
                            <a:rPr lang="en-US" b="1">
                              <a:solidFill>
                                <a:schemeClr val="accent1">
                                  <a:lumMod val="50000"/>
                                </a:schemeClr>
                              </a:solidFill>
                              <a:latin typeface="Cambria Math" panose="02040503050406030204" pitchFamily="18" charset="0"/>
                              <a:ea typeface="微软雅黑" panose="020B0503020204020204" pitchFamily="34" charset="-122"/>
                            </a:rPr>
                            <m:t>𝟐</m:t>
                          </m:r>
                        </m:sub>
                      </m:sSub>
                    </m:oMath>
                  </m:oMathPara>
                </a14:m>
                <a:endParaRPr lang="en-US" altLang="zh-CN" i="1">
                  <a:latin typeface="Cambria Math" panose="02040503050406030204" pitchFamily="18" charset="0"/>
                  <a:cs typeface="Cambria Math" panose="02040503050406030204" pitchFamily="18" charset="0"/>
                </a:endParaRPr>
              </a:p>
            </p:txBody>
          </p:sp>
        </mc:Choice>
        <mc:Fallback>
          <p:sp>
            <p:nvSpPr>
              <p:cNvPr id="107" name="文本框 106"/>
              <p:cNvSpPr txBox="1">
                <a:spLocks noRot="1" noChangeAspect="1" noMove="1" noResize="1" noEditPoints="1" noAdjustHandles="1" noChangeArrowheads="1" noChangeShapeType="1" noTextEdit="1"/>
              </p:cNvSpPr>
              <p:nvPr/>
            </p:nvSpPr>
            <p:spPr>
              <a:xfrm>
                <a:off x="10001250" y="4058285"/>
                <a:ext cx="1754505" cy="1124585"/>
              </a:xfrm>
              <a:prstGeom prst="rect">
                <a:avLst/>
              </a:prstGeom>
              <a:blipFill rotWithShape="1">
                <a:blip r:embed="rId68"/>
                <a:stretch>
                  <a:fillRect/>
                </a:stretch>
              </a:blipFill>
            </p:spPr>
            <p:txBody>
              <a:bodyPr/>
              <a:lstStyle/>
              <a:p>
                <a:r>
                  <a:rPr lang="zh-CN" altLang="en-US">
                    <a:noFill/>
                  </a:rPr>
                  <a:t> </a:t>
                </a:r>
              </a:p>
            </p:txBody>
          </p:sp>
        </mc:Fallback>
      </mc:AlternateContent>
      <p:pic>
        <p:nvPicPr>
          <p:cNvPr id="108" name="图片 107" descr="993B9602241ED1BBCCBDB068981B4CBE"/>
          <p:cNvPicPr>
            <a:picLocks noChangeAspect="1"/>
          </p:cNvPicPr>
          <p:nvPr/>
        </p:nvPicPr>
        <p:blipFill>
          <a:blip r:embed="rId69"/>
          <a:stretch>
            <a:fillRect/>
          </a:stretch>
        </p:blipFill>
        <p:spPr>
          <a:xfrm>
            <a:off x="7319645" y="4427220"/>
            <a:ext cx="2082165" cy="1417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02</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4185593" y="3926450"/>
            <a:ext cx="3909695" cy="645160"/>
          </a:xfrm>
          <a:prstGeom prst="rect">
            <a:avLst/>
          </a:prstGeom>
          <a:noFill/>
        </p:spPr>
        <p:txBody>
          <a:bodyPr wrap="none" rtlCol="0">
            <a:spAutoFit/>
          </a:bodyPr>
          <a:lstStyle/>
          <a:p>
            <a:pPr algn="ctr"/>
            <a:r>
              <a:rPr 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P</a:t>
            </a:r>
            <a:r>
              <a:rPr sz="3600" b="1" dirty="0">
                <a:solidFill>
                  <a:schemeClr val="accent1">
                    <a:lumMod val="50000"/>
                  </a:schemeClr>
                </a:solidFill>
                <a:latin typeface="微软雅黑" panose="020B0503020204020204" pitchFamily="34" charset="-122"/>
                <a:ea typeface="微软雅黑" panose="020B0503020204020204" pitchFamily="34" charset="-122"/>
                <a:sym typeface="+mn-ea"/>
              </a:rPr>
              <a:t>rogram </a:t>
            </a:r>
            <a:r>
              <a:rPr 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D</a:t>
            </a:r>
            <a:r>
              <a:rPr sz="3600" b="1" dirty="0">
                <a:solidFill>
                  <a:schemeClr val="accent1">
                    <a:lumMod val="50000"/>
                  </a:schemeClr>
                </a:solidFill>
                <a:latin typeface="微软雅黑" panose="020B0503020204020204" pitchFamily="34" charset="-122"/>
                <a:ea typeface="微软雅黑" panose="020B0503020204020204" pitchFamily="34" charset="-122"/>
                <a:sym typeface="+mn-ea"/>
              </a:rPr>
              <a:t>esign</a:t>
            </a:r>
            <a:endParaRPr lang="zh-CN" altLang="en-US" sz="3600" b="1" dirty="0">
              <a:solidFill>
                <a:schemeClr val="accent1">
                  <a:lumMod val="50000"/>
                </a:schemeClr>
              </a:solidFill>
              <a:latin typeface="+mj-ea"/>
              <a:ea typeface="+mj-ea"/>
            </a:endParaRPr>
          </a:p>
        </p:txBody>
      </p:sp>
      <p:sp>
        <p:nvSpPr>
          <p:cNvPr id="17" name="文本框 16"/>
          <p:cNvSpPr txBox="1"/>
          <p:nvPr/>
        </p:nvSpPr>
        <p:spPr>
          <a:xfrm>
            <a:off x="142875" y="6397625"/>
            <a:ext cx="636905" cy="460375"/>
          </a:xfrm>
          <a:prstGeom prst="rect">
            <a:avLst/>
          </a:prstGeom>
          <a:noFill/>
        </p:spPr>
        <p:txBody>
          <a:bodyPr wrap="square" rtlCol="0">
            <a:spAutoFit/>
          </a:bodyPr>
          <a:lstStyle/>
          <a:p>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15241"/>
            <a:ext cx="6239067" cy="1114836"/>
            <a:chOff x="2" y="-15241"/>
            <a:chExt cx="6239067" cy="1114836"/>
          </a:xfrm>
        </p:grpSpPr>
        <p:sp>
          <p:nvSpPr>
            <p:cNvPr id="3" name="文本框 2"/>
            <p:cNvSpPr txBox="1"/>
            <p:nvPr/>
          </p:nvSpPr>
          <p:spPr>
            <a:xfrm>
              <a:off x="323852" y="113664"/>
              <a:ext cx="5915217"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kumimoji="0" sz="2800" b="1" i="0" u="none" strike="noStrike" kern="1200" cap="none" spc="0" normalizeH="0" baseline="0" dirty="0">
                  <a:solidFill>
                    <a:schemeClr val="accent1">
                      <a:lumMod val="50000"/>
                    </a:schemeClr>
                  </a:solidFill>
                  <a:latin typeface="微软雅黑" panose="020B0503020204020204" pitchFamily="34" charset="-122"/>
                  <a:ea typeface="微软雅黑" panose="020B0503020204020204" pitchFamily="34" charset="-122"/>
                  <a:sym typeface="+mn-lt"/>
                </a:rPr>
                <a:t>Program Design-MUSIC DOA</a:t>
              </a:r>
              <a:endParaRPr kumimoji="0" sz="2800" b="1" i="0" u="none" strike="noStrike" kern="1200" cap="none" spc="0" normalizeH="0" baseline="0" dirty="0">
                <a:solidFill>
                  <a:schemeClr val="accent1">
                    <a:lumMod val="50000"/>
                  </a:schemeClr>
                </a:solidFill>
                <a:latin typeface="微软雅黑" panose="020B0503020204020204" pitchFamily="34" charset="-122"/>
                <a:ea typeface="微软雅黑" panose="020B0503020204020204" pitchFamily="34" charset="-122"/>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pic>
        <p:nvPicPr>
          <p:cNvPr id="8" name="图片 7"/>
          <p:cNvPicPr>
            <a:picLocks noChangeAspect="1"/>
          </p:cNvPicPr>
          <p:nvPr/>
        </p:nvPicPr>
        <p:blipFill>
          <a:blip r:embed="rId1"/>
          <a:stretch>
            <a:fillRect/>
          </a:stretch>
        </p:blipFill>
        <p:spPr>
          <a:xfrm>
            <a:off x="323852" y="1142775"/>
            <a:ext cx="3429890" cy="3436070"/>
          </a:xfrm>
          <a:prstGeom prst="rect">
            <a:avLst/>
          </a:prstGeom>
        </p:spPr>
      </p:pic>
      <p:sp>
        <p:nvSpPr>
          <p:cNvPr id="9" name="文本框 8"/>
          <p:cNvSpPr txBox="1"/>
          <p:nvPr/>
        </p:nvSpPr>
        <p:spPr>
          <a:xfrm>
            <a:off x="3707167" y="1103121"/>
            <a:ext cx="723433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计算均匀线阵的</a:t>
            </a:r>
            <a:r>
              <a:rPr lang="en-US" altLang="zh-CN" sz="1400" dirty="0">
                <a:latin typeface="微软雅黑" panose="020B0503020204020204" pitchFamily="34" charset="-122"/>
                <a:ea typeface="微软雅黑" panose="020B0503020204020204" pitchFamily="34" charset="-122"/>
              </a:rPr>
              <a:t>MUSIC</a:t>
            </a:r>
            <a:r>
              <a:rPr lang="zh-CN" altLang="en-US" sz="1400" dirty="0">
                <a:latin typeface="微软雅黑" panose="020B0503020204020204" pitchFamily="34" charset="-122"/>
                <a:ea typeface="微软雅黑" panose="020B0503020204020204" pitchFamily="34" charset="-122"/>
              </a:rPr>
              <a:t>估计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其中</a:t>
            </a:r>
            <a:r>
              <a:rPr lang="en-US" altLang="zh-CN" sz="1400" dirty="0" err="1">
                <a:latin typeface="微软雅黑" panose="020B0503020204020204" pitchFamily="34" charset="-122"/>
                <a:ea typeface="微软雅黑" panose="020B0503020204020204" pitchFamily="34" charset="-122"/>
              </a:rPr>
              <a:t>angs</a:t>
            </a:r>
            <a:r>
              <a:rPr lang="zh-CN" altLang="en-US" sz="1400" dirty="0">
                <a:latin typeface="微软雅黑" panose="020B0503020204020204" pitchFamily="34" charset="-122"/>
                <a:ea typeface="微软雅黑" panose="020B0503020204020204" pitchFamily="34" charset="-122"/>
              </a:rPr>
              <a:t>为扫描角度</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antarg</a:t>
            </a:r>
            <a:r>
              <a:rPr lang="zh-CN" altLang="en-US" sz="1400" dirty="0">
                <a:latin typeface="微软雅黑" panose="020B0503020204020204" pitchFamily="34" charset="-122"/>
                <a:ea typeface="微软雅黑" panose="020B0503020204020204" pitchFamily="34" charset="-122"/>
              </a:rPr>
              <a:t>为相邻天线阵元的最小相位差</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3707165" y="1675555"/>
                <a:ext cx="6994027" cy="55932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求协方差矩阵</a:t>
                </a:r>
                <a14:m>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𝑅</m:t>
                    </m:r>
                    <m:r>
                      <a:rPr lang="en-US" altLang="zh-CN" sz="1400" b="0" i="1"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𝑋</m:t>
                    </m:r>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𝑋</m:t>
                        </m:r>
                      </m:e>
                      <m:sup>
                        <m:r>
                          <m:rPr>
                            <m:nor/>
                          </m:rPr>
                          <a:rPr lang="en-US" altLang="zh-CN" sz="1400" b="0" i="0" smtClean="0">
                            <a:latin typeface="Cambria Math" panose="02040503050406030204" pitchFamily="18" charset="0"/>
                            <a:ea typeface="微软雅黑" panose="020B0503020204020204" pitchFamily="34" charset="-122"/>
                          </a:rPr>
                          <m:t>H</m:t>
                        </m:r>
                      </m:sup>
                    </m:sSup>
                  </m:oMath>
                </a14:m>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对</a:t>
                </a:r>
                <a14:m>
                  <m:oMath xmlns:m="http://schemas.openxmlformats.org/officeDocument/2006/math">
                    <m:sSub>
                      <m:sSubPr>
                        <m:ctrlPr>
                          <a:rPr lang="en-US" altLang="zh-CN" sz="1400" b="0" i="1" dirty="0" smtClean="0">
                            <a:latin typeface="Cambria Math" panose="02040503050406030204" pitchFamily="18" charset="0"/>
                            <a:ea typeface="微软雅黑" panose="020B0503020204020204" pitchFamily="34" charset="-122"/>
                          </a:rPr>
                        </m:ctrlPr>
                      </m:sSubPr>
                      <m:e>
                        <m:r>
                          <m:rPr>
                            <m:sty m:val="p"/>
                          </m:rPr>
                          <a:rPr lang="en-US" altLang="zh-CN" sz="1400" i="1" dirty="0">
                            <a:latin typeface="Cambria Math" panose="02040503050406030204" pitchFamily="18" charset="0"/>
                            <a:ea typeface="微软雅黑" panose="020B0503020204020204" pitchFamily="34" charset="-122"/>
                          </a:rPr>
                          <m:t>R</m:t>
                        </m:r>
                      </m:e>
                      <m:sub>
                        <m:r>
                          <m:rPr>
                            <m:sty m:val="p"/>
                          </m:rPr>
                          <a:rPr lang="en-US" altLang="zh-CN" sz="1400" b="0" i="0" dirty="0" smtClean="0">
                            <a:latin typeface="Cambria Math" panose="02040503050406030204" pitchFamily="18" charset="0"/>
                            <a:ea typeface="微软雅黑" panose="020B0503020204020204" pitchFamily="34" charset="-122"/>
                          </a:rPr>
                          <m:t>c</m:t>
                        </m:r>
                      </m:sub>
                    </m:sSub>
                    <m:r>
                      <a:rPr lang="en-US" altLang="zh-CN" sz="1400" b="0" i="0" dirty="0" smtClean="0">
                        <a:latin typeface="Cambria Math" panose="02040503050406030204" pitchFamily="18" charset="0"/>
                        <a:ea typeface="微软雅黑" panose="020B0503020204020204" pitchFamily="34" charset="-122"/>
                      </a:rPr>
                      <m:t>=(</m:t>
                    </m:r>
                    <m:r>
                      <m:rPr>
                        <m:sty m:val="p"/>
                      </m:rPr>
                      <a:rPr lang="en-US" altLang="zh-CN" sz="1400" b="0" i="0" dirty="0" smtClean="0">
                        <a:latin typeface="Cambria Math" panose="02040503050406030204" pitchFamily="18" charset="0"/>
                        <a:ea typeface="微软雅黑" panose="020B0503020204020204" pitchFamily="34" charset="-122"/>
                      </a:rPr>
                      <m:t>R</m:t>
                    </m:r>
                    <m:r>
                      <a:rPr lang="en-US" altLang="zh-CN" sz="1400" b="0" i="0" dirty="0" smtClean="0">
                        <a:latin typeface="Cambria Math" panose="02040503050406030204" pitchFamily="18" charset="0"/>
                        <a:ea typeface="微软雅黑" panose="020B0503020204020204" pitchFamily="34" charset="-122"/>
                      </a:rPr>
                      <m:t>+</m:t>
                    </m:r>
                    <m:r>
                      <m:rPr>
                        <m:sty m:val="p"/>
                      </m:rPr>
                      <a:rPr lang="en-US" altLang="zh-CN" sz="1400" b="0" i="0" dirty="0" smtClean="0">
                        <a:latin typeface="Cambria Math" panose="02040503050406030204" pitchFamily="18" charset="0"/>
                        <a:ea typeface="微软雅黑" panose="020B0503020204020204" pitchFamily="34" charset="-122"/>
                      </a:rPr>
                      <m:t>R</m:t>
                    </m:r>
                    <m:r>
                      <a:rPr lang="en-US" altLang="zh-CN" sz="1400" b="0" i="0" dirty="0" smtClean="0">
                        <a:latin typeface="Cambria Math" panose="02040503050406030204" pitchFamily="18" charset="0"/>
                        <a:ea typeface="微软雅黑" panose="020B0503020204020204" pitchFamily="34" charset="-122"/>
                      </a:rPr>
                      <m:t>^</m:t>
                    </m:r>
                    <m:r>
                      <m:rPr>
                        <m:nor/>
                      </m:rPr>
                      <a:rPr lang="en-US" altLang="zh-CN" sz="1400" b="0" i="0" dirty="0" smtClean="0">
                        <a:latin typeface="Cambria Math" panose="02040503050406030204" pitchFamily="18" charset="0"/>
                        <a:ea typeface="微软雅黑" panose="020B0503020204020204" pitchFamily="34" charset="-122"/>
                      </a:rPr>
                      <m:t>H</m:t>
                    </m:r>
                    <m:r>
                      <a:rPr lang="en-US" altLang="zh-CN" sz="1400" b="0" i="0" dirty="0" smtClean="0">
                        <a:latin typeface="Cambria Math" panose="02040503050406030204" pitchFamily="18" charset="0"/>
                        <a:ea typeface="微软雅黑" panose="020B0503020204020204" pitchFamily="34" charset="-122"/>
                      </a:rPr>
                      <m:t>)/</m:t>
                    </m:r>
                    <m:r>
                      <a:rPr lang="en-US" altLang="zh-CN" sz="1400" b="0" i="0" dirty="0" smtClean="0">
                        <a:latin typeface="Cambria Math" panose="02040503050406030204" pitchFamily="18" charset="0"/>
                        <a:ea typeface="微软雅黑" panose="020B0503020204020204" pitchFamily="34" charset="-122"/>
                      </a:rPr>
                      <m:t>2</m:t>
                    </m:r>
                  </m:oMath>
                </a14:m>
                <a:r>
                  <a:rPr lang="zh-CN" altLang="en-US" sz="1400" dirty="0">
                    <a:latin typeface="微软雅黑" panose="020B0503020204020204" pitchFamily="34" charset="-122"/>
                    <a:ea typeface="微软雅黑" panose="020B0503020204020204" pitchFamily="34" charset="-122"/>
                  </a:rPr>
                  <a:t>进行本征值分解</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确保矩阵是正定的</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取较小本征值对应的本征矢构造噪声子空间</a:t>
                </a:r>
                <a:r>
                  <a:rPr lang="en-US" altLang="zh-CN" sz="1400" dirty="0">
                    <a:latin typeface="微软雅黑" panose="020B0503020204020204" pitchFamily="34" charset="-122"/>
                    <a:ea typeface="微软雅黑" panose="020B0503020204020204" pitchFamily="34" charset="-122"/>
                  </a:rPr>
                  <a:t>U,</a:t>
                </a:r>
                <a:r>
                  <a:rPr lang="zh-CN" altLang="en-US" sz="1400" dirty="0">
                    <a:latin typeface="微软雅黑" panose="020B0503020204020204" pitchFamily="34" charset="-122"/>
                    <a:ea typeface="微软雅黑" panose="020B0503020204020204" pitchFamily="34" charset="-122"/>
                  </a:rPr>
                  <a:t>波达角对应的</a:t>
                </a:r>
                <a:r>
                  <a:rPr lang="en-US" altLang="zh-CN" sz="1400" dirty="0">
                    <a:latin typeface="微软雅黑" panose="020B0503020204020204" pitchFamily="34" charset="-122"/>
                    <a:ea typeface="微软雅黑" panose="020B0503020204020204" pitchFamily="34" charset="-122"/>
                  </a:rPr>
                  <a:t>A(θ)</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U</a:t>
                </a:r>
                <a:r>
                  <a:rPr lang="zh-CN" altLang="en-US" sz="1400" dirty="0">
                    <a:latin typeface="微软雅黑" panose="020B0503020204020204" pitchFamily="34" charset="-122"/>
                    <a:ea typeface="微软雅黑" panose="020B0503020204020204" pitchFamily="34" charset="-122"/>
                  </a:rPr>
                  <a:t>正交</a:t>
                </a:r>
                <a:endParaRPr lang="zh-CN" altLang="en-US" sz="1400" dirty="0">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3707165" y="1675555"/>
                <a:ext cx="6994027" cy="559320"/>
              </a:xfrm>
              <a:prstGeom prst="rect">
                <a:avLst/>
              </a:prstGeom>
              <a:blipFill rotWithShape="1">
                <a:blip r:embed="rId2"/>
                <a:stretch>
                  <a:fillRect l="-1" t="-76" r="2" b="55"/>
                </a:stretch>
              </a:blipFill>
            </p:spPr>
            <p:txBody>
              <a:bodyPr/>
              <a:lstStyle/>
              <a:p>
                <a:r>
                  <a:rPr lang="zh-CN" altLang="en-US">
                    <a:noFill/>
                  </a:rPr>
                  <a:t> </a:t>
                </a:r>
              </a:p>
            </p:txBody>
          </p:sp>
        </mc:Fallback>
      </mc:AlternateContent>
      <p:sp>
        <p:nvSpPr>
          <p:cNvPr id="12" name="文本框 11"/>
          <p:cNvSpPr txBox="1"/>
          <p:nvPr/>
        </p:nvSpPr>
        <p:spPr>
          <a:xfrm>
            <a:off x="3707164" y="2613766"/>
            <a:ext cx="723433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构造导向矩阵</a:t>
            </a:r>
            <a:r>
              <a:rPr lang="en-US" altLang="zh-CN" sz="1400" dirty="0">
                <a:latin typeface="微软雅黑" panose="020B0503020204020204" pitchFamily="34" charset="-122"/>
                <a:ea typeface="微软雅黑" panose="020B0503020204020204" pitchFamily="34" charset="-122"/>
              </a:rPr>
              <a:t>A(θ)=exp(j2pi*d/λ*(0:N-1)*sin(θ)’)</a:t>
            </a:r>
            <a:endParaRPr lang="zh-CN" altLang="en-US" sz="14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3730453" y="3041340"/>
            <a:ext cx="7234335" cy="523220"/>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P=1/||A(θ)U||^2</a:t>
            </a:r>
            <a:r>
              <a:rPr lang="zh-CN" altLang="en-US" sz="1400" dirty="0">
                <a:latin typeface="微软雅黑" panose="020B0503020204020204" pitchFamily="34" charset="-122"/>
                <a:ea typeface="微软雅黑" panose="020B0503020204020204" pitchFamily="34" charset="-122"/>
              </a:rPr>
              <a:t>在</a:t>
            </a:r>
            <a:r>
              <a:rPr lang="en-US" altLang="zh-CN" sz="1400" dirty="0" err="1">
                <a:latin typeface="微软雅黑" panose="020B0503020204020204" pitchFamily="34" charset="-122"/>
                <a:ea typeface="微软雅黑" panose="020B0503020204020204" pitchFamily="34" charset="-122"/>
              </a:rPr>
              <a:t>arg_θ</a:t>
            </a:r>
            <a:r>
              <a:rPr lang="en-US" altLang="zh-CN" sz="1400" dirty="0">
                <a:latin typeface="微软雅黑" panose="020B0503020204020204" pitchFamily="34" charset="-122"/>
                <a:ea typeface="微软雅黑" panose="020B0503020204020204" pitchFamily="34" charset="-122"/>
              </a:rPr>
              <a:t> A(θ)</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U</a:t>
            </a:r>
            <a:r>
              <a:rPr lang="zh-CN" altLang="en-US" sz="1400" dirty="0">
                <a:latin typeface="微软雅黑" panose="020B0503020204020204" pitchFamily="34" charset="-122"/>
                <a:ea typeface="微软雅黑" panose="020B0503020204020204" pitchFamily="34" charset="-122"/>
              </a:rPr>
              <a:t>处取得尖锐的峰值</a:t>
            </a:r>
            <a:endParaRPr lang="en-US" altLang="zh-CN" sz="1400" dirty="0">
              <a:latin typeface="微软雅黑" panose="020B0503020204020204" pitchFamily="34" charset="-122"/>
              <a:ea typeface="微软雅黑" panose="020B0503020204020204" pitchFamily="34" charset="-122"/>
            </a:endParaRPr>
          </a:p>
          <a:p>
            <a:r>
              <a:rPr lang="en-US" altLang="zh-CN" sz="1400" dirty="0" err="1">
                <a:latin typeface="微软雅黑" panose="020B0503020204020204" pitchFamily="34" charset="-122"/>
                <a:ea typeface="微软雅黑" panose="020B0503020204020204" pitchFamily="34" charset="-122"/>
              </a:rPr>
              <a:t>findpeaks</a:t>
            </a:r>
            <a:r>
              <a:rPr lang="zh-CN" altLang="en-US" sz="1400" dirty="0">
                <a:latin typeface="微软雅黑" panose="020B0503020204020204" pitchFamily="34" charset="-122"/>
                <a:ea typeface="微软雅黑" panose="020B0503020204020204" pitchFamily="34" charset="-122"/>
              </a:rPr>
              <a:t>寻找</a:t>
            </a:r>
            <a:r>
              <a:rPr lang="en-US" altLang="zh-CN" sz="1400" dirty="0">
                <a:latin typeface="微软雅黑" panose="020B0503020204020204" pitchFamily="34" charset="-122"/>
                <a:ea typeface="微软雅黑" panose="020B0503020204020204" pitchFamily="34" charset="-122"/>
              </a:rPr>
              <a:t>P</a:t>
            </a:r>
            <a:r>
              <a:rPr lang="zh-CN" altLang="en-US" sz="1400" dirty="0">
                <a:latin typeface="微软雅黑" panose="020B0503020204020204" pitchFamily="34" charset="-122"/>
                <a:ea typeface="微软雅黑" panose="020B0503020204020204" pitchFamily="34" charset="-122"/>
              </a:rPr>
              <a:t>的峰值</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峰值对应的角度就是</a:t>
            </a:r>
            <a:r>
              <a:rPr lang="en-US" altLang="zh-CN" sz="1400" dirty="0">
                <a:latin typeface="微软雅黑" panose="020B0503020204020204" pitchFamily="34" charset="-122"/>
                <a:ea typeface="微软雅黑" panose="020B0503020204020204" pitchFamily="34" charset="-122"/>
              </a:rPr>
              <a:t>DOA</a:t>
            </a:r>
            <a:endParaRPr lang="en-US" altLang="zh-CN" sz="1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3730452" y="3684357"/>
            <a:ext cx="7234335" cy="52322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信号数量处理</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实际算出的峰值比预期的信号数量</a:t>
            </a:r>
            <a:r>
              <a:rPr lang="en-US" altLang="zh-CN" sz="1400" dirty="0">
                <a:latin typeface="微软雅黑" panose="020B0503020204020204" pitchFamily="34" charset="-122"/>
                <a:ea typeface="微软雅黑" panose="020B0503020204020204" pitchFamily="34" charset="-122"/>
              </a:rPr>
              <a:t>M</a:t>
            </a:r>
            <a:r>
              <a:rPr lang="zh-CN" altLang="en-US" sz="1400" dirty="0">
                <a:latin typeface="微软雅黑" panose="020B0503020204020204" pitchFamily="34" charset="-122"/>
                <a:ea typeface="微软雅黑" panose="020B0503020204020204" pitchFamily="34" charset="-122"/>
              </a:rPr>
              <a:t>多时取前几个峰</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如果一个峰值都没有</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那么返回空向量</a:t>
            </a:r>
            <a:endParaRPr lang="zh-CN" altLang="en-US" sz="1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323852" y="4588405"/>
            <a:ext cx="3429890"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程序所有代码均采用矩阵运算</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不包含任何</a:t>
            </a:r>
            <a:r>
              <a:rPr lang="en-US" altLang="zh-CN" sz="1400" dirty="0">
                <a:latin typeface="微软雅黑" panose="020B0503020204020204" pitchFamily="34" charset="-122"/>
                <a:ea typeface="微软雅黑" panose="020B0503020204020204" pitchFamily="34" charset="-122"/>
              </a:rPr>
              <a:t>for</a:t>
            </a:r>
            <a:r>
              <a:rPr lang="zh-CN" altLang="en-US" sz="1400" dirty="0">
                <a:latin typeface="微软雅黑" panose="020B0503020204020204" pitchFamily="34" charset="-122"/>
                <a:ea typeface="微软雅黑" panose="020B0503020204020204" pitchFamily="34" charset="-122"/>
              </a:rPr>
              <a:t>循环</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效率远高于任何使用</a:t>
            </a:r>
            <a:r>
              <a:rPr lang="en-US" altLang="zh-CN" sz="1400" dirty="0">
                <a:latin typeface="微软雅黑" panose="020B0503020204020204" pitchFamily="34" charset="-122"/>
                <a:ea typeface="微软雅黑" panose="020B0503020204020204" pitchFamily="34" charset="-122"/>
              </a:rPr>
              <a:t>for</a:t>
            </a:r>
            <a:r>
              <a:rPr lang="zh-CN" altLang="en-US" sz="1400" dirty="0">
                <a:latin typeface="微软雅黑" panose="020B0503020204020204" pitchFamily="34" charset="-122"/>
                <a:ea typeface="微软雅黑" panose="020B0503020204020204" pitchFamily="34" charset="-122"/>
              </a:rPr>
              <a:t>循环的</a:t>
            </a:r>
            <a:r>
              <a:rPr lang="en-US" altLang="zh-CN" sz="1400" dirty="0">
                <a:latin typeface="微软雅黑" panose="020B0503020204020204" pitchFamily="34" charset="-122"/>
                <a:ea typeface="微软雅黑" panose="020B0503020204020204" pitchFamily="34" charset="-122"/>
              </a:rPr>
              <a:t>MUSIC</a:t>
            </a:r>
            <a:r>
              <a:rPr lang="zh-CN" altLang="en-US" sz="1400" dirty="0">
                <a:latin typeface="微软雅黑" panose="020B0503020204020204" pitchFamily="34" charset="-122"/>
                <a:ea typeface="微软雅黑" panose="020B0503020204020204" pitchFamily="34" charset="-122"/>
              </a:rPr>
              <a:t>代码</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代码量少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极为精简</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已经编译为</a:t>
            </a:r>
            <a:r>
              <a:rPr lang="en-US" altLang="zh-CN" sz="1400" dirty="0">
                <a:latin typeface="微软雅黑" panose="020B0503020204020204" pitchFamily="34" charset="-122"/>
                <a:ea typeface="微软雅黑" panose="020B0503020204020204" pitchFamily="34" charset="-122"/>
              </a:rPr>
              <a:t>MEX</a:t>
            </a:r>
            <a:r>
              <a:rPr lang="zh-CN" altLang="en-US" sz="1400" dirty="0">
                <a:latin typeface="微软雅黑" panose="020B0503020204020204" pitchFamily="34" charset="-122"/>
                <a:ea typeface="微软雅黑" panose="020B0503020204020204" pitchFamily="34" charset="-122"/>
              </a:rPr>
              <a:t>文件</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运算速度极快</a:t>
            </a:r>
            <a:endParaRPr lang="en-US" altLang="zh-CN" sz="1400"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3"/>
          <a:stretch>
            <a:fillRect/>
          </a:stretch>
        </p:blipFill>
        <p:spPr>
          <a:xfrm>
            <a:off x="3839479" y="4327374"/>
            <a:ext cx="2437445" cy="2416962"/>
          </a:xfrm>
          <a:prstGeom prst="rect">
            <a:avLst/>
          </a:prstGeom>
        </p:spPr>
      </p:pic>
      <p:pic>
        <p:nvPicPr>
          <p:cNvPr id="19" name="图片 18"/>
          <p:cNvPicPr>
            <a:picLocks noChangeAspect="1"/>
          </p:cNvPicPr>
          <p:nvPr/>
        </p:nvPicPr>
        <p:blipFill>
          <a:blip r:embed="rId4"/>
          <a:stretch>
            <a:fillRect/>
          </a:stretch>
        </p:blipFill>
        <p:spPr>
          <a:xfrm>
            <a:off x="6362662" y="4327375"/>
            <a:ext cx="3039738" cy="2416962"/>
          </a:xfrm>
          <a:prstGeom prst="rect">
            <a:avLst/>
          </a:prstGeom>
        </p:spPr>
      </p:pic>
      <p:sp>
        <p:nvSpPr>
          <p:cNvPr id="20" name="文本框 19"/>
          <p:cNvSpPr txBox="1"/>
          <p:nvPr/>
        </p:nvSpPr>
        <p:spPr>
          <a:xfrm>
            <a:off x="9501282" y="4327374"/>
            <a:ext cx="2437445" cy="2031325"/>
          </a:xfrm>
          <a:prstGeom prst="rect">
            <a:avLst/>
          </a:prstGeom>
          <a:noFill/>
        </p:spPr>
        <p:txBody>
          <a:bodyPr wrap="square" rtlCol="0">
            <a:spAutoFit/>
          </a:bodyPr>
          <a:lstStyle/>
          <a:p>
            <a:r>
              <a:rPr lang="zh-CN" altLang="en-US" dirty="0">
                <a:solidFill>
                  <a:srgbClr val="FF0000"/>
                </a:solidFill>
              </a:rPr>
              <a:t>←错误示范</a:t>
            </a:r>
            <a:endParaRPr lang="en-US" altLang="zh-CN" dirty="0">
              <a:solidFill>
                <a:srgbClr val="FF0000"/>
              </a:solidFill>
            </a:endParaRPr>
          </a:p>
          <a:p>
            <a:r>
              <a:rPr lang="zh-CN" altLang="en-US" dirty="0">
                <a:solidFill>
                  <a:srgbClr val="FF0000"/>
                </a:solidFill>
              </a:rPr>
              <a:t>使用</a:t>
            </a:r>
            <a:r>
              <a:rPr lang="en-US" altLang="zh-CN" dirty="0">
                <a:solidFill>
                  <a:srgbClr val="FF0000"/>
                </a:solidFill>
              </a:rPr>
              <a:t>for</a:t>
            </a:r>
            <a:r>
              <a:rPr lang="zh-CN" altLang="en-US" dirty="0">
                <a:solidFill>
                  <a:srgbClr val="FF0000"/>
                </a:solidFill>
              </a:rPr>
              <a:t>循环构造导向矢量</a:t>
            </a:r>
            <a:r>
              <a:rPr lang="en-US" altLang="zh-CN" dirty="0">
                <a:solidFill>
                  <a:srgbClr val="FF0000"/>
                </a:solidFill>
              </a:rPr>
              <a:t>,</a:t>
            </a:r>
            <a:r>
              <a:rPr lang="zh-CN" altLang="en-US" dirty="0">
                <a:solidFill>
                  <a:srgbClr val="FF0000"/>
                </a:solidFill>
              </a:rPr>
              <a:t>甚至求</a:t>
            </a:r>
            <a:r>
              <a:rPr lang="en-US" altLang="zh-CN" dirty="0">
                <a:solidFill>
                  <a:srgbClr val="FF0000"/>
                </a:solidFill>
              </a:rPr>
              <a:t>Pxx</a:t>
            </a:r>
            <a:endParaRPr lang="en-US" altLang="zh-CN" dirty="0">
              <a:solidFill>
                <a:srgbClr val="FF0000"/>
              </a:solidFill>
            </a:endParaRPr>
          </a:p>
          <a:p>
            <a:r>
              <a:rPr lang="zh-CN" altLang="en-US" dirty="0">
                <a:solidFill>
                  <a:srgbClr val="FF0000"/>
                </a:solidFill>
              </a:rPr>
              <a:t>效率极低</a:t>
            </a:r>
            <a:r>
              <a:rPr lang="en-US" altLang="zh-CN" dirty="0">
                <a:solidFill>
                  <a:srgbClr val="FF0000"/>
                </a:solidFill>
              </a:rPr>
              <a:t>,</a:t>
            </a:r>
            <a:r>
              <a:rPr lang="zh-CN" altLang="en-US" dirty="0">
                <a:solidFill>
                  <a:srgbClr val="FF0000"/>
                </a:solidFill>
              </a:rPr>
              <a:t>运算极慢</a:t>
            </a:r>
            <a:r>
              <a:rPr lang="en-US" altLang="zh-CN" dirty="0">
                <a:solidFill>
                  <a:srgbClr val="FF0000"/>
                </a:solidFill>
              </a:rPr>
              <a:t>,</a:t>
            </a:r>
            <a:r>
              <a:rPr lang="zh-CN" altLang="en-US" dirty="0">
                <a:solidFill>
                  <a:srgbClr val="FF0000"/>
                </a:solidFill>
              </a:rPr>
              <a:t>运算时负载过大导致作者笔记本电脑电源</a:t>
            </a:r>
            <a:r>
              <a:rPr lang="en-US" altLang="zh-CN" dirty="0">
                <a:solidFill>
                  <a:srgbClr val="FF0000"/>
                </a:solidFill>
              </a:rPr>
              <a:t>IC</a:t>
            </a:r>
            <a:r>
              <a:rPr lang="zh-CN" altLang="en-US" dirty="0">
                <a:solidFill>
                  <a:srgbClr val="FF0000"/>
                </a:solidFill>
              </a:rPr>
              <a:t>和</a:t>
            </a:r>
            <a:r>
              <a:rPr lang="en-US" altLang="zh-CN" dirty="0">
                <a:solidFill>
                  <a:srgbClr val="FF0000"/>
                </a:solidFill>
              </a:rPr>
              <a:t>MOS</a:t>
            </a:r>
            <a:r>
              <a:rPr lang="zh-CN" altLang="en-US" dirty="0">
                <a:solidFill>
                  <a:srgbClr val="FF0000"/>
                </a:solidFill>
              </a:rPr>
              <a:t>管烧毁</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15241"/>
            <a:ext cx="6239067" cy="1114836"/>
            <a:chOff x="2" y="-15241"/>
            <a:chExt cx="6239067" cy="1114836"/>
          </a:xfrm>
        </p:grpSpPr>
        <p:sp>
          <p:nvSpPr>
            <p:cNvPr id="3" name="文本框 2"/>
            <p:cNvSpPr txBox="1"/>
            <p:nvPr/>
          </p:nvSpPr>
          <p:spPr>
            <a:xfrm>
              <a:off x="323852" y="113664"/>
              <a:ext cx="5915217"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sz="2800" b="1" dirty="0">
                  <a:solidFill>
                    <a:schemeClr val="accent1">
                      <a:lumMod val="50000"/>
                    </a:schemeClr>
                  </a:solidFill>
                  <a:latin typeface="微软雅黑" panose="020B0503020204020204" pitchFamily="34" charset="-122"/>
                  <a:ea typeface="微软雅黑" panose="020B0503020204020204" pitchFamily="34" charset="-122"/>
                  <a:sym typeface="+mn-lt"/>
                </a:rPr>
                <a:t>Program Design-MUSIC DOA</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lstStyle/>
          <a:p>
            <a:endParaRPr lang="en-US" altLang="zh-CN" sz="2400" b="1"/>
          </a:p>
        </p:txBody>
      </p:sp>
      <p:pic>
        <p:nvPicPr>
          <p:cNvPr id="6" name="图片 5"/>
          <p:cNvPicPr>
            <a:picLocks noChangeAspect="1"/>
          </p:cNvPicPr>
          <p:nvPr/>
        </p:nvPicPr>
        <p:blipFill>
          <a:blip r:embed="rId1"/>
          <a:stretch>
            <a:fillRect/>
          </a:stretch>
        </p:blipFill>
        <p:spPr>
          <a:xfrm>
            <a:off x="724546" y="1260922"/>
            <a:ext cx="4808637" cy="4336156"/>
          </a:xfrm>
          <a:prstGeom prst="rect">
            <a:avLst/>
          </a:prstGeom>
        </p:spPr>
      </p:pic>
      <p:pic>
        <p:nvPicPr>
          <p:cNvPr id="15" name="图片 14"/>
          <p:cNvPicPr>
            <a:picLocks noChangeAspect="1"/>
          </p:cNvPicPr>
          <p:nvPr/>
        </p:nvPicPr>
        <p:blipFill>
          <a:blip r:embed="rId2"/>
          <a:stretch>
            <a:fillRect/>
          </a:stretch>
        </p:blipFill>
        <p:spPr>
          <a:xfrm>
            <a:off x="6528713" y="1626714"/>
            <a:ext cx="5243014" cy="3970364"/>
          </a:xfrm>
          <a:prstGeom prst="rect">
            <a:avLst/>
          </a:prstGeom>
        </p:spPr>
      </p:pic>
      <p:sp>
        <p:nvSpPr>
          <p:cNvPr id="20" name="文本框 19"/>
          <p:cNvSpPr txBox="1"/>
          <p:nvPr/>
        </p:nvSpPr>
        <p:spPr>
          <a:xfrm>
            <a:off x="2338873" y="5733799"/>
            <a:ext cx="723433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不同波达角时并行化</a:t>
            </a:r>
            <a:r>
              <a:rPr lang="en-US" altLang="zh-CN" sz="1400" dirty="0">
                <a:latin typeface="微软雅黑" panose="020B0503020204020204" pitchFamily="34" charset="-122"/>
                <a:ea typeface="微软雅黑" panose="020B0503020204020204" pitchFamily="34" charset="-122"/>
              </a:rPr>
              <a:t>MUSIC</a:t>
            </a:r>
            <a:r>
              <a:rPr lang="zh-CN" altLang="en-US" sz="1400" dirty="0">
                <a:latin typeface="微软雅黑" panose="020B0503020204020204" pitchFamily="34" charset="-122"/>
                <a:ea typeface="微软雅黑" panose="020B0503020204020204" pitchFamily="34" charset="-122"/>
              </a:rPr>
              <a:t>算法的解算结果</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15241"/>
            <a:ext cx="7478700" cy="1114836"/>
            <a:chOff x="2" y="-15241"/>
            <a:chExt cx="7478700" cy="1114836"/>
          </a:xfrm>
        </p:grpSpPr>
        <p:sp>
          <p:nvSpPr>
            <p:cNvPr id="3" name="文本框 2"/>
            <p:cNvSpPr txBox="1"/>
            <p:nvPr/>
          </p:nvSpPr>
          <p:spPr>
            <a:xfrm>
              <a:off x="323852" y="113664"/>
              <a:ext cx="7154850"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kumimoji="0" sz="2800" b="1" i="0" u="none" strike="noStrike" kern="1200" cap="none" spc="0" normalizeH="0" baseline="0" dirty="0">
                  <a:solidFill>
                    <a:schemeClr val="accent1">
                      <a:lumMod val="50000"/>
                    </a:schemeClr>
                  </a:solidFill>
                  <a:latin typeface="微软雅黑" panose="020B0503020204020204" pitchFamily="34" charset="-122"/>
                  <a:ea typeface="微软雅黑" panose="020B0503020204020204" pitchFamily="34" charset="-122"/>
                  <a:sym typeface="+mn-lt"/>
                </a:rPr>
                <a:t>Program Design-Ambiguity Function</a:t>
              </a:r>
              <a:endParaRPr kumimoji="0" sz="2800" b="1" i="0" u="none" strike="noStrike" kern="1200" cap="none" spc="0" normalizeH="0" baseline="0" dirty="0">
                <a:solidFill>
                  <a:schemeClr val="accent1">
                    <a:lumMod val="50000"/>
                  </a:schemeClr>
                </a:solidFill>
                <a:latin typeface="微软雅黑" panose="020B0503020204020204" pitchFamily="34" charset="-122"/>
                <a:ea typeface="微软雅黑" panose="020B0503020204020204" pitchFamily="34" charset="-122"/>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9" name="文本框 8"/>
          <p:cNvSpPr txBox="1"/>
          <p:nvPr/>
        </p:nvSpPr>
        <p:spPr>
          <a:xfrm>
            <a:off x="323852" y="1155870"/>
            <a:ext cx="11339290" cy="523220"/>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Ambiguity Function</a:t>
            </a:r>
            <a:r>
              <a:rPr lang="zh-CN" altLang="en-US" sz="1400" dirty="0">
                <a:latin typeface="微软雅黑" panose="020B0503020204020204" pitchFamily="34" charset="-122"/>
                <a:ea typeface="微软雅黑" panose="020B0503020204020204" pitchFamily="34" charset="-122"/>
              </a:rPr>
              <a:t>为</a:t>
            </a:r>
            <a:r>
              <a:rPr lang="en-US" altLang="zh-CN" sz="1400" dirty="0">
                <a:latin typeface="微软雅黑" panose="020B0503020204020204" pitchFamily="34" charset="-122"/>
                <a:ea typeface="微软雅黑" panose="020B0503020204020204" pitchFamily="34" charset="-122"/>
              </a:rPr>
              <a:t>v(t)=u(</a:t>
            </a:r>
            <a:r>
              <a:rPr lang="en-US" altLang="zh-CN" sz="1400" dirty="0" err="1">
                <a:latin typeface="微软雅黑" panose="020B0503020204020204" pitchFamily="34" charset="-122"/>
                <a:ea typeface="微软雅黑" panose="020B0503020204020204" pitchFamily="34" charset="-122"/>
              </a:rPr>
              <a:t>t+τ</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u(t)exp(j2pi*f*t)</a:t>
            </a:r>
            <a:r>
              <a:rPr lang="zh-CN" altLang="en-US" sz="1400" dirty="0">
                <a:latin typeface="微软雅黑" panose="020B0503020204020204" pitchFamily="34" charset="-122"/>
                <a:ea typeface="微软雅黑" panose="020B0503020204020204" pitchFamily="34" charset="-122"/>
              </a:rPr>
              <a:t>两个序列的互相关</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因此可以在频域使用多次</a:t>
            </a:r>
            <a:r>
              <a:rPr lang="en-US" altLang="zh-CN" sz="1400" dirty="0">
                <a:latin typeface="微软雅黑" panose="020B0503020204020204" pitchFamily="34" charset="-122"/>
                <a:ea typeface="微软雅黑" panose="020B0503020204020204" pitchFamily="34" charset="-122"/>
              </a:rPr>
              <a:t>FFT</a:t>
            </a:r>
            <a:r>
              <a:rPr lang="zh-CN" altLang="en-US" sz="1400" dirty="0">
                <a:latin typeface="微软雅黑" panose="020B0503020204020204" pitchFamily="34" charset="-122"/>
                <a:ea typeface="微软雅黑" panose="020B0503020204020204" pitchFamily="34" charset="-122"/>
              </a:rPr>
              <a:t>和一次</a:t>
            </a:r>
            <a:r>
              <a:rPr lang="en-US" altLang="zh-CN" sz="1400" dirty="0">
                <a:latin typeface="微软雅黑" panose="020B0503020204020204" pitchFamily="34" charset="-122"/>
                <a:ea typeface="微软雅黑" panose="020B0503020204020204" pitchFamily="34" charset="-122"/>
              </a:rPr>
              <a:t>IFFT</a:t>
            </a:r>
            <a:r>
              <a:rPr lang="zh-CN" altLang="en-US" sz="1400" dirty="0">
                <a:latin typeface="微软雅黑" panose="020B0503020204020204" pitchFamily="34" charset="-122"/>
                <a:ea typeface="微软雅黑" panose="020B0503020204020204" pitchFamily="34" charset="-122"/>
              </a:rPr>
              <a:t>运算完成</a:t>
            </a:r>
            <a:r>
              <a:rPr lang="en-US" altLang="zh-CN" sz="1400" dirty="0">
                <a:latin typeface="微软雅黑" panose="020B0503020204020204" pitchFamily="34" charset="-122"/>
                <a:ea typeface="微软雅黑" panose="020B0503020204020204" pitchFamily="34" charset="-122"/>
              </a:rPr>
              <a:t>Ambiguity Function</a:t>
            </a:r>
            <a:r>
              <a:rPr lang="zh-CN" altLang="en-US" sz="1400" dirty="0">
                <a:latin typeface="微软雅黑" panose="020B0503020204020204" pitchFamily="34" charset="-122"/>
                <a:ea typeface="微软雅黑" panose="020B0503020204020204" pitchFamily="34" charset="-122"/>
              </a:rPr>
              <a:t>的快速计算</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由于</a:t>
            </a:r>
            <a:r>
              <a:rPr lang="en-US" altLang="zh-CN" sz="1400" dirty="0">
                <a:latin typeface="微软雅黑" panose="020B0503020204020204" pitchFamily="34" charset="-122"/>
                <a:ea typeface="微软雅黑" panose="020B0503020204020204" pitchFamily="34" charset="-122"/>
              </a:rPr>
              <a:t>FFT</a:t>
            </a:r>
            <a:r>
              <a:rPr lang="zh-CN" altLang="en-US" sz="1400" dirty="0">
                <a:latin typeface="微软雅黑" panose="020B0503020204020204" pitchFamily="34" charset="-122"/>
                <a:ea typeface="微软雅黑" panose="020B0503020204020204" pitchFamily="34" charset="-122"/>
              </a:rPr>
              <a:t>有现成的高速计算函数</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因此在频域算互相关的速度远高于</a:t>
            </a:r>
            <a:r>
              <a:rPr lang="en-US" altLang="zh-CN" sz="1400" dirty="0">
                <a:latin typeface="微软雅黑" panose="020B0503020204020204" pitchFamily="34" charset="-122"/>
                <a:ea typeface="微软雅黑" panose="020B0503020204020204" pitchFamily="34" charset="-122"/>
              </a:rPr>
              <a:t>for</a:t>
            </a:r>
            <a:r>
              <a:rPr lang="zh-CN" altLang="en-US" sz="1400" dirty="0">
                <a:latin typeface="微软雅黑" panose="020B0503020204020204" pitchFamily="34" charset="-122"/>
                <a:ea typeface="微软雅黑" panose="020B0503020204020204" pitchFamily="34" charset="-122"/>
              </a:rPr>
              <a:t>循环</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文本框 6"/>
              <p:cNvSpPr txBox="1"/>
              <p:nvPr/>
            </p:nvSpPr>
            <p:spPr>
              <a:xfrm>
                <a:off x="429949" y="1808952"/>
                <a:ext cx="5395566" cy="2596865"/>
              </a:xfrm>
              <a:prstGeom prst="rect">
                <a:avLst/>
              </a:prstGeom>
              <a:noFill/>
            </p:spPr>
            <p:txBody>
              <a:bodyPr wrap="square" rtlCol="0">
                <a:spAutoFit/>
              </a:bodyPr>
              <a:lstStyle/>
              <a:p>
                <a:r>
                  <a:rPr lang="zh-CN" altLang="en-US" sz="1400" dirty="0"/>
                  <a:t>计算</a:t>
                </a:r>
                <a:r>
                  <a:rPr lang="en-US" altLang="zh-CN" sz="1400" dirty="0"/>
                  <a:t>Ambiguity Function</a:t>
                </a:r>
                <a:r>
                  <a:rPr lang="zh-CN" altLang="en-US" sz="1400" dirty="0"/>
                  <a:t>可分为如下几步</a:t>
                </a:r>
                <a:r>
                  <a:rPr lang="en-US" altLang="zh-CN" sz="1400" dirty="0"/>
                  <a:t>:</a:t>
                </a:r>
                <a:endParaRPr lang="en-US" altLang="zh-CN" sz="1400" dirty="0"/>
              </a:p>
              <a:p>
                <a:r>
                  <a:rPr lang="en-US" altLang="zh-CN" sz="1400" dirty="0"/>
                  <a:t>1.</a:t>
                </a:r>
                <a:r>
                  <a:rPr lang="zh-CN" altLang="en-US" sz="1400" dirty="0"/>
                  <a:t>计算</a:t>
                </a:r>
                <a:r>
                  <a:rPr lang="en-US" altLang="zh-CN" sz="1400" dirty="0"/>
                  <a:t>u(t)exp(j2pi*f*t)</a:t>
                </a:r>
                <a:r>
                  <a:rPr lang="zh-CN" altLang="en-US" sz="1400" dirty="0"/>
                  <a:t>的</a:t>
                </a:r>
                <a:r>
                  <a:rPr lang="en-US" altLang="zh-CN" sz="1400" dirty="0"/>
                  <a:t>FFT</a:t>
                </a:r>
                <a:endParaRPr lang="en-US" altLang="zh-CN" sz="1400" dirty="0"/>
              </a:p>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𝐹</m:t>
                          </m:r>
                        </m:e>
                        <m:sub>
                          <m:r>
                            <a:rPr lang="en-US" altLang="zh-CN" sz="1400" b="0" i="1" smtClean="0">
                              <a:latin typeface="Cambria Math" panose="02040503050406030204" pitchFamily="18" charset="0"/>
                            </a:rPr>
                            <m:t>𝑢</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𝜃</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𝑑</m:t>
                              </m:r>
                            </m:sub>
                          </m:sSub>
                          <m:r>
                            <a:rPr lang="en-US" altLang="zh-CN" sz="1400" b="0" i="1" smtClean="0">
                              <a:latin typeface="Cambria Math" panose="02040503050406030204" pitchFamily="18" charset="0"/>
                            </a:rPr>
                            <m:t> </m:t>
                          </m:r>
                        </m:e>
                      </m:d>
                      <m:r>
                        <m:rPr>
                          <m:aln/>
                        </m:rPr>
                        <a:rPr lang="en-US" altLang="zh-CN" sz="1400" b="0" i="1" smtClean="0">
                          <a:latin typeface="Cambria Math" panose="02040503050406030204" pitchFamily="18" charset="0"/>
                        </a:rPr>
                        <m:t>=</m:t>
                      </m:r>
                      <m:r>
                        <a:rPr lang="en-US" altLang="zh-CN" sz="1400" b="0" i="1" smtClean="0">
                          <a:latin typeface="Cambria Math" panose="02040503050406030204" pitchFamily="18" charset="0"/>
                        </a:rPr>
                        <m:t>ℱ</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𝑢</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func>
                            <m:funcPr>
                              <m:ctrlPr>
                                <a:rPr lang="en-US" altLang="zh-CN" sz="1400" b="0" i="1" smtClean="0">
                                  <a:latin typeface="Cambria Math" panose="02040503050406030204" pitchFamily="18" charset="0"/>
                                </a:rPr>
                              </m:ctrlPr>
                            </m:funcPr>
                            <m:fName>
                              <m:r>
                                <m:rPr>
                                  <m:sty m:val="p"/>
                                </m:rPr>
                                <a:rPr lang="en-US" altLang="zh-CN" sz="1400" b="0" i="0" smtClean="0">
                                  <a:latin typeface="Cambria Math" panose="02040503050406030204" pitchFamily="18" charset="0"/>
                                </a:rPr>
                                <m:t>exp</m:t>
                              </m:r>
                            </m:fName>
                            <m:e>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2</m:t>
                                  </m:r>
                                  <m:r>
                                    <a:rPr lang="en-US" altLang="zh-CN" sz="1400" b="0" i="1" smtClean="0">
                                      <a:latin typeface="Cambria Math" panose="02040503050406030204" pitchFamily="18" charset="0"/>
                                    </a:rPr>
                                    <m:t>𝜋</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𝑑</m:t>
                                      </m:r>
                                    </m:sub>
                                  </m:sSub>
                                  <m:r>
                                    <a:rPr lang="en-US" altLang="zh-CN" sz="1400" b="0" i="1" smtClean="0">
                                      <a:latin typeface="Cambria Math" panose="02040503050406030204" pitchFamily="18" charset="0"/>
                                    </a:rPr>
                                    <m:t>𝑡</m:t>
                                  </m:r>
                                </m:e>
                              </m:d>
                            </m:e>
                          </m:func>
                        </m:e>
                      </m:d>
                    </m:oMath>
                    <m:oMath xmlns:m="http://schemas.openxmlformats.org/officeDocument/2006/math">
                      <m:r>
                        <m:rPr>
                          <m:aln/>
                        </m:rPr>
                        <a:rPr lang="en-US" altLang="zh-CN" sz="1400" b="0" i="1" smtClean="0">
                          <a:latin typeface="Cambria Math" panose="02040503050406030204" pitchFamily="18" charset="0"/>
                        </a:rPr>
                        <m:t>=</m:t>
                      </m:r>
                      <m:r>
                        <a:rPr lang="en-US" altLang="zh-CN" sz="1400" b="0" i="1" smtClean="0">
                          <a:latin typeface="Cambria Math" panose="02040503050406030204" pitchFamily="18" charset="0"/>
                        </a:rPr>
                        <m:t>ℱ</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𝑢</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func>
                        <m:funcPr>
                          <m:ctrlPr>
                            <a:rPr lang="en-US" altLang="zh-CN" sz="1400" b="0" i="1" smtClean="0">
                              <a:latin typeface="Cambria Math" panose="02040503050406030204" pitchFamily="18" charset="0"/>
                            </a:rPr>
                          </m:ctrlPr>
                        </m:funcPr>
                        <m:fName>
                          <m:r>
                            <m:rPr>
                              <m:sty m:val="p"/>
                            </m:rPr>
                            <a:rPr lang="en-US" altLang="zh-CN" sz="1400" b="0" i="0" smtClean="0">
                              <a:latin typeface="Cambria Math" panose="02040503050406030204" pitchFamily="18" charset="0"/>
                            </a:rPr>
                            <m:t>exp</m:t>
                          </m:r>
                        </m:fName>
                        <m:e>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2</m:t>
                              </m:r>
                              <m:r>
                                <a:rPr lang="en-US" altLang="zh-CN" sz="1400" b="0" i="1" smtClean="0">
                                  <a:latin typeface="Cambria Math" panose="02040503050406030204" pitchFamily="18" charset="0"/>
                                </a:rPr>
                                <m:t>𝜋</m:t>
                              </m:r>
                              <m:sSup>
                                <m:sSupPr>
                                  <m:ctrlPr>
                                    <a:rPr lang="en-US" altLang="zh-CN" sz="1400" b="0" i="1" smtClean="0">
                                      <a:latin typeface="Cambria Math" panose="02040503050406030204" pitchFamily="18" charset="0"/>
                                    </a:rPr>
                                  </m:ctrlPr>
                                </m:sSupPr>
                                <m:e>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𝑑</m:t>
                                          </m:r>
                                        </m:sub>
                                      </m:sSub>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0</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𝑓</m:t>
                                          </m:r>
                                        </m:e>
                                        <m:sub>
                                          <m:r>
                                            <a:rPr lang="en-US" altLang="zh-CN" sz="1400" i="1">
                                              <a:latin typeface="Cambria Math" panose="02040503050406030204" pitchFamily="18" charset="0"/>
                                            </a:rPr>
                                            <m:t>𝑑</m:t>
                                          </m:r>
                                        </m:sub>
                                      </m:sSub>
                                      <m:d>
                                        <m:dPr>
                                          <m:begChr m:val="["/>
                                          <m:endChr m:val="]"/>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1</m:t>
                                          </m:r>
                                        </m:e>
                                      </m:d>
                                      <m:r>
                                        <a:rPr lang="en-US" altLang="zh-CN" sz="1400" b="0" i="1" smtClean="0">
                                          <a:latin typeface="Cambria Math" panose="02040503050406030204" pitchFamily="18" charset="0"/>
                                        </a:rPr>
                                        <m:t>,…</m:t>
                                      </m:r>
                                    </m:e>
                                  </m:d>
                                </m:e>
                                <m:sup>
                                  <m:r>
                                    <m:rPr>
                                      <m:nor/>
                                    </m:rPr>
                                    <a:rPr lang="en-US" altLang="zh-CN" sz="1400" b="0" i="0" smtClean="0">
                                      <a:latin typeface="Cambria Math" panose="02040503050406030204" pitchFamily="18" charset="0"/>
                                    </a:rPr>
                                    <m:t>T</m:t>
                                  </m:r>
                                </m:sup>
                              </m:sSup>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0</m:t>
                                      </m:r>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1</m:t>
                                      </m:r>
                                    </m:e>
                                  </m:d>
                                  <m:r>
                                    <a:rPr lang="en-US" altLang="zh-CN" sz="1400" b="0" i="1" smtClean="0">
                                      <a:latin typeface="Cambria Math" panose="02040503050406030204" pitchFamily="18" charset="0"/>
                                    </a:rPr>
                                    <m:t>,…</m:t>
                                  </m:r>
                                </m:e>
                              </m:d>
                            </m:e>
                          </m:d>
                        </m:e>
                      </m:func>
                    </m:oMath>
                  </m:oMathPara>
                </a14:m>
                <a:endParaRPr lang="en-US" altLang="zh-CN" sz="1400" dirty="0"/>
              </a:p>
              <a:p>
                <a:r>
                  <a:rPr lang="en-US" altLang="zh-CN" sz="1400" dirty="0"/>
                  <a:t>2.</a:t>
                </a:r>
                <a:r>
                  <a:rPr lang="zh-CN" altLang="en-US" sz="1400" dirty="0"/>
                  <a:t>计算</a:t>
                </a:r>
                <a:r>
                  <a:rPr lang="en-US" altLang="zh-CN" sz="1400" dirty="0"/>
                  <a:t>v(</a:t>
                </a:r>
                <a:r>
                  <a:rPr lang="en-US" altLang="zh-CN" sz="1400" dirty="0" err="1"/>
                  <a:t>t+τ</a:t>
                </a:r>
                <a:r>
                  <a:rPr lang="en-US" altLang="zh-CN" sz="1400" dirty="0"/>
                  <a:t>)</a:t>
                </a:r>
                <a:r>
                  <a:rPr lang="zh-CN" altLang="en-US" sz="1400" dirty="0"/>
                  <a:t>的</a:t>
                </a:r>
                <a:r>
                  <a:rPr lang="en-US" altLang="zh-CN" sz="1400" dirty="0"/>
                  <a:t>FFT</a:t>
                </a:r>
                <a:endParaRPr lang="en-US" altLang="zh-CN" sz="1400" dirty="0"/>
              </a:p>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𝐹</m:t>
                          </m:r>
                        </m:e>
                        <m:sub>
                          <m:r>
                            <a:rPr lang="en-US" altLang="zh-CN" sz="1400" b="0" i="1" smtClean="0">
                              <a:latin typeface="Cambria Math" panose="02040503050406030204" pitchFamily="18" charset="0"/>
                            </a:rPr>
                            <m:t>𝑣</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𝜃</m:t>
                          </m:r>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ℱ</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𝑣</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m:t>
                          </m:r>
                        </m:e>
                      </m:d>
                    </m:oMath>
                  </m:oMathPara>
                </a14:m>
                <a:endParaRPr lang="en-US" altLang="zh-CN" sz="1400" dirty="0"/>
              </a:p>
              <a:p>
                <a:r>
                  <a:rPr lang="en-US" altLang="zh-CN" sz="1400" dirty="0"/>
                  <a:t>3.</a:t>
                </a:r>
                <a:r>
                  <a:rPr lang="zh-CN" altLang="en-US" sz="1400" dirty="0"/>
                  <a:t>频域乘积等于时域卷积</a:t>
                </a:r>
                <a:r>
                  <a:rPr lang="en-US" altLang="zh-CN" sz="1400" dirty="0"/>
                  <a:t>/</a:t>
                </a:r>
                <a:r>
                  <a:rPr lang="zh-CN" altLang="en-US" sz="1400" dirty="0"/>
                  <a:t>相关</a:t>
                </a:r>
                <a:r>
                  <a:rPr lang="en-US" altLang="zh-CN" sz="1400" dirty="0"/>
                  <a:t>,</a:t>
                </a:r>
                <a:r>
                  <a:rPr lang="zh-CN" altLang="en-US" sz="1400" dirty="0"/>
                  <a:t>此处为逐行相乘</a:t>
                </a:r>
                <a:r>
                  <a:rPr lang="en-US" altLang="zh-CN" sz="1400" dirty="0"/>
                  <a:t>,</a:t>
                </a:r>
                <a:r>
                  <a:rPr lang="zh-CN" altLang="en-US" sz="1400" dirty="0"/>
                  <a:t>或者右乘对角阵</a:t>
                </a:r>
                <a:endParaRPr lang="en-US" altLang="zh-CN" sz="1400" dirty="0"/>
              </a:p>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𝐹</m:t>
                          </m:r>
                        </m:e>
                        <m:sub>
                          <m:r>
                            <a:rPr lang="en-US" altLang="zh-CN" sz="1400" b="0" i="1" smtClean="0">
                              <a:latin typeface="Cambria Math" panose="02040503050406030204" pitchFamily="18" charset="0"/>
                            </a:rPr>
                            <m:t>𝐴</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𝜃</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𝑑</m:t>
                              </m:r>
                            </m:sub>
                          </m:sSub>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ℱ</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𝐴</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𝜃</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𝑑</m:t>
                                  </m:r>
                                </m:sub>
                              </m:sSub>
                            </m:e>
                          </m:d>
                        </m:e>
                      </m:d>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𝐹</m:t>
                          </m:r>
                        </m:e>
                        <m:sub>
                          <m:r>
                            <a:rPr lang="en-US" altLang="zh-CN" sz="1400" b="0" i="1" smtClean="0">
                              <a:latin typeface="Cambria Math" panose="02040503050406030204" pitchFamily="18" charset="0"/>
                            </a:rPr>
                            <m:t>𝑢</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𝜃</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𝑓</m:t>
                              </m:r>
                            </m:e>
                            <m:sub>
                              <m:r>
                                <a:rPr lang="en-US" altLang="zh-CN" sz="1400" b="0" i="1" smtClean="0">
                                  <a:latin typeface="Cambria Math" panose="02040503050406030204" pitchFamily="18" charset="0"/>
                                </a:rPr>
                                <m:t>𝑑</m:t>
                              </m:r>
                            </m:sub>
                          </m:sSub>
                        </m:e>
                      </m:d>
                      <m:r>
                        <m:rPr>
                          <m:sty m:val="p"/>
                        </m:rPr>
                        <a:rPr lang="en-US" altLang="zh-CN" sz="1400" i="1">
                          <a:latin typeface="Cambria Math" panose="02040503050406030204" pitchFamily="18" charset="0"/>
                        </a:rPr>
                        <m:t>diag</m:t>
                      </m:r>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𝐹</m:t>
                          </m:r>
                        </m:e>
                        <m:sub>
                          <m:r>
                            <a:rPr lang="en-US" altLang="zh-CN" sz="1400" b="0" i="1" smtClean="0">
                              <a:latin typeface="Cambria Math" panose="02040503050406030204" pitchFamily="18" charset="0"/>
                            </a:rPr>
                            <m:t>𝑣</m:t>
                          </m:r>
                        </m:sub>
                        <m:sup>
                          <m:r>
                            <a:rPr lang="en-US" altLang="zh-CN" sz="1400" b="0" i="1" smtClean="0">
                              <a:latin typeface="Cambria Math" panose="02040503050406030204" pitchFamily="18" charset="0"/>
                            </a:rPr>
                            <m:t>∗</m:t>
                          </m:r>
                        </m:sup>
                      </m:sSubSup>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𝜃</m:t>
                          </m:r>
                        </m:e>
                      </m:d>
                      <m:r>
                        <a:rPr lang="en-US" altLang="zh-CN" sz="1400" b="0" i="1" smtClean="0">
                          <a:latin typeface="Cambria Math" panose="02040503050406030204" pitchFamily="18" charset="0"/>
                        </a:rPr>
                        <m:t>)</m:t>
                      </m:r>
                    </m:oMath>
                  </m:oMathPara>
                </a14:m>
                <a:endParaRPr lang="en-US" altLang="zh-CN" sz="1400" dirty="0"/>
              </a:p>
              <a:p>
                <a:r>
                  <a:rPr lang="en-US" altLang="zh-CN" sz="1400" dirty="0"/>
                  <a:t>4.</a:t>
                </a:r>
                <a:r>
                  <a:rPr lang="zh-CN" altLang="en-US" sz="1400" dirty="0"/>
                  <a:t>根据</a:t>
                </a:r>
                <a:r>
                  <a:rPr lang="en-US" altLang="zh-CN" sz="1400" dirty="0"/>
                  <a:t>FFT</a:t>
                </a:r>
                <a:r>
                  <a:rPr lang="zh-CN" altLang="en-US" sz="1400" dirty="0"/>
                  <a:t>和</a:t>
                </a:r>
                <a:r>
                  <a:rPr lang="en-US" altLang="zh-CN" sz="1400" dirty="0"/>
                  <a:t>IFFT</a:t>
                </a:r>
                <a:r>
                  <a:rPr lang="zh-CN" altLang="en-US" sz="1400" dirty="0"/>
                  <a:t>的蝶形法则重排逆变换得到的</a:t>
                </a:r>
                <a:r>
                  <a:rPr lang="en-US" altLang="zh-CN" sz="1400" dirty="0"/>
                  <a:t>Ambiguity Function,</a:t>
                </a:r>
                <a:r>
                  <a:rPr lang="zh-CN" altLang="en-US" sz="1400" dirty="0"/>
                  <a:t>使用</a:t>
                </a:r>
                <a:r>
                  <a:rPr lang="en-US" altLang="zh-CN" sz="1400" dirty="0" err="1"/>
                  <a:t>fftshift</a:t>
                </a:r>
                <a:r>
                  <a:rPr lang="zh-CN" altLang="en-US" sz="1400" dirty="0"/>
                  <a:t>函数取正频率部分</a:t>
                </a:r>
                <a:endParaRPr lang="en-US" altLang="zh-CN" sz="1400" dirty="0"/>
              </a:p>
              <a:p>
                <a:pPr algn="ctr"/>
                <a:r>
                  <a:rPr lang="en-US" altLang="zh-CN" sz="1400" dirty="0"/>
                  <a:t>A=</a:t>
                </a:r>
                <a:r>
                  <a:rPr lang="en-US" altLang="zh-CN" sz="1400" dirty="0" err="1"/>
                  <a:t>ifftshift</a:t>
                </a:r>
                <a:r>
                  <a:rPr lang="en-US" altLang="zh-CN" sz="1400" dirty="0"/>
                  <a:t>(</a:t>
                </a:r>
                <a:r>
                  <a:rPr lang="en-US" altLang="zh-CN" sz="1400" dirty="0" err="1"/>
                  <a:t>ifft</a:t>
                </a:r>
                <a:r>
                  <a:rPr lang="en-US" altLang="zh-CN" sz="1400" dirty="0"/>
                  <a:t>(F_A(</a:t>
                </a:r>
                <a:r>
                  <a:rPr lang="en-US" altLang="zh-CN" sz="1400" dirty="0" err="1"/>
                  <a:t>theta,f_d</a:t>
                </a:r>
                <a:r>
                  <a:rPr lang="en-US" altLang="zh-CN" sz="1400" dirty="0"/>
                  <a:t>)))</a:t>
                </a:r>
                <a:endParaRPr lang="zh-CN" altLang="en-US" sz="1400" dirty="0"/>
              </a:p>
            </p:txBody>
          </p:sp>
        </mc:Choice>
        <mc:Fallback>
          <p:sp>
            <p:nvSpPr>
              <p:cNvPr id="7" name="文本框 6"/>
              <p:cNvSpPr txBox="1">
                <a:spLocks noRot="1" noChangeAspect="1" noMove="1" noResize="1" noEditPoints="1" noAdjustHandles="1" noChangeArrowheads="1" noChangeShapeType="1" noTextEdit="1"/>
              </p:cNvSpPr>
              <p:nvPr/>
            </p:nvSpPr>
            <p:spPr>
              <a:xfrm>
                <a:off x="429949" y="1808952"/>
                <a:ext cx="5395566" cy="2596865"/>
              </a:xfrm>
              <a:prstGeom prst="rect">
                <a:avLst/>
              </a:prstGeom>
              <a:blipFill rotWithShape="1">
                <a:blip r:embed="rId1"/>
                <a:stretch>
                  <a:fillRect l="-1" t="-18" b="7"/>
                </a:stretch>
              </a:blipFill>
            </p:spPr>
            <p:txBody>
              <a:bodyPr/>
              <a:lstStyle/>
              <a:p>
                <a:r>
                  <a:rPr lang="zh-CN" altLang="en-US">
                    <a:noFill/>
                  </a:rPr>
                  <a:t> </a:t>
                </a:r>
              </a:p>
            </p:txBody>
          </p:sp>
        </mc:Fallback>
      </mc:AlternateContent>
      <p:pic>
        <p:nvPicPr>
          <p:cNvPr id="11" name="图片 10"/>
          <p:cNvPicPr>
            <a:picLocks noChangeAspect="1"/>
          </p:cNvPicPr>
          <p:nvPr/>
        </p:nvPicPr>
        <p:blipFill>
          <a:blip r:embed="rId2"/>
          <a:stretch>
            <a:fillRect/>
          </a:stretch>
        </p:blipFill>
        <p:spPr>
          <a:xfrm>
            <a:off x="909445" y="4405817"/>
            <a:ext cx="5644198" cy="2083815"/>
          </a:xfrm>
          <a:prstGeom prst="rect">
            <a:avLst/>
          </a:prstGeom>
        </p:spPr>
      </p:pic>
      <p:sp>
        <p:nvSpPr>
          <p:cNvPr id="12" name="文本框 11"/>
          <p:cNvSpPr txBox="1"/>
          <p:nvPr/>
        </p:nvSpPr>
        <p:spPr>
          <a:xfrm>
            <a:off x="2531110" y="5702300"/>
            <a:ext cx="4097655" cy="368300"/>
          </a:xfrm>
          <a:prstGeom prst="rect">
            <a:avLst/>
          </a:prstGeom>
          <a:noFill/>
        </p:spPr>
        <p:txBody>
          <a:bodyPr wrap="square" rtlCol="0">
            <a:spAutoFit/>
          </a:bodyPr>
          <a:lstStyle/>
          <a:p>
            <a:r>
              <a:rPr lang="zh-CN" altLang="en-US" dirty="0">
                <a:solidFill>
                  <a:srgbClr val="FF0000"/>
                </a:solidFill>
              </a:rPr>
              <a:t>错误示范</a:t>
            </a:r>
            <a:r>
              <a:rPr lang="en-US" altLang="zh-CN" dirty="0">
                <a:solidFill>
                  <a:srgbClr val="FF0000"/>
                </a:solidFill>
              </a:rPr>
              <a:t>:</a:t>
            </a:r>
            <a:r>
              <a:rPr lang="zh-CN" altLang="en-US" dirty="0">
                <a:solidFill>
                  <a:srgbClr val="FF0000"/>
                </a:solidFill>
              </a:rPr>
              <a:t>二维</a:t>
            </a:r>
            <a:r>
              <a:rPr lang="en-US" altLang="zh-CN" dirty="0">
                <a:solidFill>
                  <a:srgbClr val="FF0000"/>
                </a:solidFill>
              </a:rPr>
              <a:t>for</a:t>
            </a:r>
            <a:r>
              <a:rPr lang="zh-CN" altLang="en-US" dirty="0">
                <a:solidFill>
                  <a:srgbClr val="FF0000"/>
                </a:solidFill>
              </a:rPr>
              <a:t>循环硬算</a:t>
            </a:r>
            <a:r>
              <a:rPr lang="en-US" altLang="zh-CN" dirty="0">
                <a:solidFill>
                  <a:srgbClr val="FF0000"/>
                </a:solidFill>
              </a:rPr>
              <a:t>ambiguity</a:t>
            </a:r>
            <a:endParaRPr lang="zh-CN" altLang="en-US" dirty="0">
              <a:solidFill>
                <a:srgbClr val="FF0000"/>
              </a:solidFill>
            </a:endParaRPr>
          </a:p>
        </p:txBody>
      </p:sp>
      <p:pic>
        <p:nvPicPr>
          <p:cNvPr id="14" name="图片 13"/>
          <p:cNvPicPr>
            <a:picLocks noChangeAspect="1"/>
          </p:cNvPicPr>
          <p:nvPr/>
        </p:nvPicPr>
        <p:blipFill>
          <a:blip r:embed="rId3"/>
          <a:stretch>
            <a:fillRect/>
          </a:stretch>
        </p:blipFill>
        <p:spPr>
          <a:xfrm>
            <a:off x="6900229" y="3372782"/>
            <a:ext cx="4762913" cy="3116850"/>
          </a:xfrm>
          <a:prstGeom prst="rect">
            <a:avLst/>
          </a:prstGeom>
        </p:spPr>
      </p:pic>
      <p:sp>
        <p:nvSpPr>
          <p:cNvPr id="16" name="文本框 15"/>
          <p:cNvSpPr txBox="1"/>
          <p:nvPr/>
        </p:nvSpPr>
        <p:spPr>
          <a:xfrm>
            <a:off x="6900229" y="1808952"/>
            <a:ext cx="4762913" cy="738664"/>
          </a:xfrm>
          <a:prstGeom prst="rect">
            <a:avLst/>
          </a:prstGeom>
          <a:noFill/>
        </p:spPr>
        <p:txBody>
          <a:bodyPr wrap="square" rtlCol="0">
            <a:spAutoFit/>
          </a:bodyPr>
          <a:lstStyle/>
          <a:p>
            <a:r>
              <a:rPr lang="en-US" altLang="zh-CN" sz="1400" dirty="0"/>
              <a:t>MATLAB</a:t>
            </a:r>
            <a:r>
              <a:rPr lang="zh-CN" altLang="en-US" sz="1400" dirty="0"/>
              <a:t>的</a:t>
            </a:r>
            <a:r>
              <a:rPr lang="en-US" altLang="zh-CN" sz="1400" dirty="0"/>
              <a:t>Phased Array System Toolbox</a:t>
            </a:r>
            <a:r>
              <a:rPr lang="zh-CN" altLang="en-US" sz="1400" dirty="0"/>
              <a:t>提供现成的函数</a:t>
            </a:r>
            <a:r>
              <a:rPr lang="en-US" altLang="zh-CN" sz="1400" dirty="0"/>
              <a:t>,</a:t>
            </a:r>
            <a:r>
              <a:rPr lang="zh-CN" altLang="en-US" sz="1400" dirty="0"/>
              <a:t>用于计算</a:t>
            </a:r>
            <a:r>
              <a:rPr lang="en-US" altLang="zh-CN" sz="1400" dirty="0"/>
              <a:t>Ambiguity Function. </a:t>
            </a:r>
            <a:r>
              <a:rPr lang="zh-CN" altLang="en-US" sz="1400" dirty="0"/>
              <a:t>分析代码后发现这个工具箱函数计算</a:t>
            </a:r>
            <a:r>
              <a:rPr lang="en-US" altLang="zh-CN" sz="1400" dirty="0"/>
              <a:t>Ambiguity Function</a:t>
            </a:r>
            <a:r>
              <a:rPr lang="zh-CN" altLang="en-US" sz="1400" dirty="0"/>
              <a:t>的方法便是频域相关法</a:t>
            </a:r>
            <a:r>
              <a:rPr lang="en-US" altLang="zh-CN" sz="1400" dirty="0"/>
              <a:t>.</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15241"/>
            <a:ext cx="7478700" cy="1114836"/>
            <a:chOff x="2" y="-15241"/>
            <a:chExt cx="7478700" cy="1114836"/>
          </a:xfrm>
        </p:grpSpPr>
        <p:sp>
          <p:nvSpPr>
            <p:cNvPr id="3" name="文本框 2"/>
            <p:cNvSpPr txBox="1"/>
            <p:nvPr/>
          </p:nvSpPr>
          <p:spPr>
            <a:xfrm>
              <a:off x="323852" y="113664"/>
              <a:ext cx="7154850" cy="6076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kumimoji="0" sz="2800" b="1" i="0" u="none" strike="noStrike" kern="1200" cap="none" spc="0" normalizeH="0" baseline="0" dirty="0">
                  <a:solidFill>
                    <a:schemeClr val="accent1">
                      <a:lumMod val="50000"/>
                    </a:schemeClr>
                  </a:solidFill>
                  <a:latin typeface="微软雅黑" panose="020B0503020204020204" pitchFamily="34" charset="-122"/>
                  <a:ea typeface="微软雅黑" panose="020B0503020204020204" pitchFamily="34" charset="-122"/>
                  <a:sym typeface="+mn-lt"/>
                </a:rPr>
                <a:t>Program Design-Ambiguity Function</a:t>
              </a:r>
              <a:endParaRPr kumimoji="0" sz="2800" b="1" i="0" u="none" strike="noStrike" kern="1200" cap="none" spc="0" normalizeH="0" baseline="0" dirty="0">
                <a:solidFill>
                  <a:schemeClr val="accent1">
                    <a:lumMod val="50000"/>
                  </a:schemeClr>
                </a:solidFill>
                <a:latin typeface="微软雅黑" panose="020B0503020204020204" pitchFamily="34" charset="-122"/>
                <a:ea typeface="微软雅黑" panose="020B0503020204020204" pitchFamily="34" charset="-122"/>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pic>
        <p:nvPicPr>
          <p:cNvPr id="6" name="图片 5"/>
          <p:cNvPicPr>
            <a:picLocks noChangeAspect="1"/>
          </p:cNvPicPr>
          <p:nvPr/>
        </p:nvPicPr>
        <p:blipFill>
          <a:blip r:embed="rId1"/>
          <a:stretch>
            <a:fillRect/>
          </a:stretch>
        </p:blipFill>
        <p:spPr>
          <a:xfrm>
            <a:off x="323852" y="1099595"/>
            <a:ext cx="5311600" cy="4221846"/>
          </a:xfrm>
          <a:prstGeom prst="rect">
            <a:avLst/>
          </a:prstGeom>
        </p:spPr>
      </p:pic>
      <p:pic>
        <p:nvPicPr>
          <p:cNvPr id="13" name="图片 12"/>
          <p:cNvPicPr>
            <a:picLocks noChangeAspect="1"/>
          </p:cNvPicPr>
          <p:nvPr/>
        </p:nvPicPr>
        <p:blipFill>
          <a:blip r:embed="rId2"/>
          <a:stretch>
            <a:fillRect/>
          </a:stretch>
        </p:blipFill>
        <p:spPr>
          <a:xfrm>
            <a:off x="6096000" y="1099595"/>
            <a:ext cx="5403048" cy="29796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3704" r="3704"/>
          <a:stretch>
            <a:fillRect/>
          </a:stretch>
        </p:blipFill>
        <p:spPr>
          <a:xfrm>
            <a:off x="11694"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03</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3158490" y="4108450"/>
            <a:ext cx="6343015" cy="1198880"/>
          </a:xfrm>
          <a:prstGeom prst="rect">
            <a:avLst/>
          </a:prstGeom>
          <a:noFill/>
        </p:spPr>
        <p:txBody>
          <a:bodyPr wrap="square" rtlCol="0">
            <a:spAutoFit/>
          </a:bodyPr>
          <a:lstStyle/>
          <a:p>
            <a:pPr algn="ct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Experimental Platform </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a:p>
            <a:pPr algn="ctr"/>
            <a:endParaRPr lang="en-US" altLang="zh-CN" sz="3600" b="1" dirty="0">
              <a:solidFill>
                <a:schemeClr val="accent1">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95886"/>
            <a:ext cx="5180965" cy="1114836"/>
            <a:chOff x="2" y="-15241"/>
            <a:chExt cx="5180965" cy="1114836"/>
          </a:xfrm>
        </p:grpSpPr>
        <p:sp>
          <p:nvSpPr>
            <p:cNvPr id="3" name="文本框 2"/>
            <p:cNvSpPr txBox="1"/>
            <p:nvPr/>
          </p:nvSpPr>
          <p:spPr>
            <a:xfrm>
              <a:off x="323852" y="11366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Experimental Platform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11" name="文本框 10"/>
          <p:cNvSpPr txBox="1"/>
          <p:nvPr/>
        </p:nvSpPr>
        <p:spPr>
          <a:xfrm>
            <a:off x="5517515" y="5630545"/>
            <a:ext cx="2981960" cy="460375"/>
          </a:xfrm>
          <a:prstGeom prst="rect">
            <a:avLst/>
          </a:prstGeom>
          <a:noFill/>
        </p:spPr>
        <p:txBody>
          <a:bodyPr wrap="square" rtlCol="0">
            <a:spAutoFit/>
          </a:bodyPr>
          <a:lstStyle/>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整个系统</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完整流程</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5" name="ECB019B1-382A-4266-B25C-5B523AA43C14-1" descr="C:/Users/Administrator/AppData/Local/Temp/wpp.CNuMSfwpp"/>
          <p:cNvPicPr>
            <a:picLocks noChangeAspect="1"/>
          </p:cNvPicPr>
          <p:nvPr/>
        </p:nvPicPr>
        <p:blipFill>
          <a:blip r:embed="rId1"/>
          <a:stretch>
            <a:fillRect/>
          </a:stretch>
        </p:blipFill>
        <p:spPr>
          <a:xfrm>
            <a:off x="137160" y="1170940"/>
            <a:ext cx="11917045" cy="3956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直角三角形 2"/>
          <p:cNvSpPr/>
          <p:nvPr/>
        </p:nvSpPr>
        <p:spPr>
          <a:xfrm rot="8100000" flipH="1">
            <a:off x="11096472" y="453809"/>
            <a:ext cx="2191182" cy="219118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8100000" flipH="1">
            <a:off x="11096472" y="4213009"/>
            <a:ext cx="2191182" cy="219118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flipH="1">
            <a:off x="6273863" y="469900"/>
            <a:ext cx="5918200" cy="5918200"/>
            <a:chOff x="0" y="469900"/>
            <a:chExt cx="5918200" cy="5918200"/>
          </a:xfrm>
        </p:grpSpPr>
        <p:sp>
          <p:nvSpPr>
            <p:cNvPr id="25" name="菱形 24"/>
            <p:cNvSpPr/>
            <p:nvPr/>
          </p:nvSpPr>
          <p:spPr>
            <a:xfrm>
              <a:off x="0" y="469900"/>
              <a:ext cx="5918200" cy="5918200"/>
            </a:xfrm>
            <a:prstGeom prst="diamond">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菱形 25"/>
            <p:cNvSpPr/>
            <p:nvPr/>
          </p:nvSpPr>
          <p:spPr>
            <a:xfrm>
              <a:off x="0" y="469900"/>
              <a:ext cx="5918200" cy="5918200"/>
            </a:xfrm>
            <a:prstGeom prst="diamond">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flipH="1">
            <a:off x="7395908" y="2513366"/>
            <a:ext cx="3674745" cy="1568450"/>
            <a:chOff x="4258309" y="250520"/>
            <a:chExt cx="3674745" cy="1568450"/>
          </a:xfrm>
        </p:grpSpPr>
        <p:sp>
          <p:nvSpPr>
            <p:cNvPr id="23" name="文本框 22"/>
            <p:cNvSpPr txBox="1"/>
            <p:nvPr/>
          </p:nvSpPr>
          <p:spPr>
            <a:xfrm>
              <a:off x="4571999" y="250520"/>
              <a:ext cx="3048000" cy="1568450"/>
            </a:xfrm>
            <a:prstGeom prst="rect">
              <a:avLst/>
            </a:prstGeom>
            <a:noFill/>
          </p:spPr>
          <p:txBody>
            <a:bodyPr wrap="square" rtlCol="0">
              <a:spAutoFit/>
            </a:bodyPr>
            <a:lstStyle/>
            <a:p>
              <a:pPr algn="ctr"/>
              <a:endParaRPr lang="zh-CN" altLang="en-US" sz="9600" dirty="0">
                <a:solidFill>
                  <a:schemeClr val="bg1"/>
                </a:solidFill>
                <a:latin typeface="+mj-ea"/>
                <a:ea typeface="+mj-ea"/>
              </a:endParaRPr>
            </a:p>
          </p:txBody>
        </p:sp>
        <p:sp>
          <p:nvSpPr>
            <p:cNvPr id="24" name="文本框 23"/>
            <p:cNvSpPr txBox="1"/>
            <p:nvPr/>
          </p:nvSpPr>
          <p:spPr>
            <a:xfrm>
              <a:off x="4258309" y="658825"/>
              <a:ext cx="3674745" cy="1014730"/>
            </a:xfrm>
            <a:prstGeom prst="rect">
              <a:avLst/>
            </a:prstGeom>
            <a:noFill/>
          </p:spPr>
          <p:txBody>
            <a:bodyPr wrap="square" rtlCol="0">
              <a:spAutoFit/>
            </a:bodyPr>
            <a:lstStyle/>
            <a:p>
              <a:pPr algn="ctr"/>
              <a:r>
                <a:rPr lang="en-US" altLang="zh-CN" sz="6000" i="1" dirty="0">
                  <a:solidFill>
                    <a:schemeClr val="bg1"/>
                  </a:solidFill>
                  <a:latin typeface="+mj-ea"/>
                  <a:ea typeface="+mj-ea"/>
                </a:rPr>
                <a:t>CONTENTS</a:t>
              </a:r>
              <a:endParaRPr lang="en-US" altLang="zh-CN" sz="6000" i="1" dirty="0">
                <a:solidFill>
                  <a:schemeClr val="bg1"/>
                </a:solidFill>
                <a:latin typeface="+mj-ea"/>
                <a:ea typeface="+mj-ea"/>
              </a:endParaRPr>
            </a:p>
          </p:txBody>
        </p:sp>
      </p:grpSp>
      <p:grpSp>
        <p:nvGrpSpPr>
          <p:cNvPr id="7" name="组合 6"/>
          <p:cNvGrpSpPr/>
          <p:nvPr/>
        </p:nvGrpSpPr>
        <p:grpSpPr>
          <a:xfrm flipH="1">
            <a:off x="1793875" y="288290"/>
            <a:ext cx="4023360" cy="768350"/>
            <a:chOff x="1417835" y="2599370"/>
            <a:chExt cx="2488420" cy="768520"/>
          </a:xfrm>
        </p:grpSpPr>
        <p:sp>
          <p:nvSpPr>
            <p:cNvPr id="20" name="文本框 19"/>
            <p:cNvSpPr txBox="1"/>
            <p:nvPr/>
          </p:nvSpPr>
          <p:spPr>
            <a:xfrm>
              <a:off x="1417835" y="2599370"/>
              <a:ext cx="893850" cy="768520"/>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01</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21" name="文本框 20"/>
            <p:cNvSpPr txBox="1"/>
            <p:nvPr/>
          </p:nvSpPr>
          <p:spPr>
            <a:xfrm>
              <a:off x="1830875" y="2753257"/>
              <a:ext cx="2075380" cy="460477"/>
            </a:xfrm>
            <a:prstGeom prst="rect">
              <a:avLst/>
            </a:prstGeom>
            <a:noFill/>
          </p:spPr>
          <p:txBody>
            <a:bodyPr wrap="square" rtlCol="0">
              <a:spAutoFit/>
            </a:bodyPr>
            <a:lstStyle/>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Basic introduction</a:t>
              </a:r>
              <a:endParaRPr 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flipH="1">
            <a:off x="678698" y="1164769"/>
            <a:ext cx="4993005" cy="769441"/>
            <a:chOff x="1447045" y="2676840"/>
            <a:chExt cx="4993005" cy="769441"/>
          </a:xfrm>
        </p:grpSpPr>
        <p:sp>
          <p:nvSpPr>
            <p:cNvPr id="17" name="文本框 16"/>
            <p:cNvSpPr txBox="1"/>
            <p:nvPr/>
          </p:nvSpPr>
          <p:spPr>
            <a:xfrm>
              <a:off x="1447045" y="2676840"/>
              <a:ext cx="893850" cy="769441"/>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02</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18" name="文本框 17"/>
            <p:cNvSpPr txBox="1"/>
            <p:nvPr/>
          </p:nvSpPr>
          <p:spPr>
            <a:xfrm>
              <a:off x="2341125" y="2782885"/>
              <a:ext cx="4098925" cy="460375"/>
            </a:xfrm>
            <a:prstGeom prst="rect">
              <a:avLst/>
            </a:prstGeom>
            <a:noFill/>
          </p:spPr>
          <p:txBody>
            <a:bodyPr wrap="square" rtlCol="0">
              <a:spAutoFit/>
            </a:bodyPr>
            <a:lstStyle/>
            <a:p>
              <a:pPr algn="r"/>
              <a:r>
                <a:rPr sz="2400" b="1" dirty="0">
                  <a:solidFill>
                    <a:schemeClr val="accent1">
                      <a:lumMod val="50000"/>
                    </a:schemeClr>
                  </a:solidFill>
                  <a:latin typeface="微软雅黑" panose="020B0503020204020204" pitchFamily="34" charset="-122"/>
                  <a:ea typeface="微软雅黑" panose="020B0503020204020204" pitchFamily="34" charset="-122"/>
                </a:rPr>
                <a:t> </a:t>
              </a:r>
              <a:r>
                <a:rPr lang="en-US" sz="2400" b="1" dirty="0">
                  <a:solidFill>
                    <a:schemeClr val="accent1">
                      <a:lumMod val="50000"/>
                    </a:schemeClr>
                  </a:solidFill>
                  <a:latin typeface="微软雅黑" panose="020B0503020204020204" pitchFamily="34" charset="-122"/>
                  <a:ea typeface="微软雅黑" panose="020B0503020204020204" pitchFamily="34" charset="-122"/>
                </a:rPr>
                <a:t>P</a:t>
              </a:r>
              <a:r>
                <a:rPr sz="2400" b="1" dirty="0">
                  <a:solidFill>
                    <a:schemeClr val="accent1">
                      <a:lumMod val="50000"/>
                    </a:schemeClr>
                  </a:solidFill>
                  <a:latin typeface="微软雅黑" panose="020B0503020204020204" pitchFamily="34" charset="-122"/>
                  <a:ea typeface="微软雅黑" panose="020B0503020204020204" pitchFamily="34" charset="-122"/>
                </a:rPr>
                <a:t>rogram </a:t>
              </a:r>
              <a:r>
                <a:rPr lang="en-US" sz="2400" b="1" dirty="0">
                  <a:solidFill>
                    <a:schemeClr val="accent1">
                      <a:lumMod val="50000"/>
                    </a:schemeClr>
                  </a:solidFill>
                  <a:latin typeface="微软雅黑" panose="020B0503020204020204" pitchFamily="34" charset="-122"/>
                  <a:ea typeface="微软雅黑" panose="020B0503020204020204" pitchFamily="34" charset="-122"/>
                </a:rPr>
                <a:t>D</a:t>
              </a:r>
              <a:r>
                <a:rPr sz="2400" b="1" dirty="0">
                  <a:solidFill>
                    <a:schemeClr val="accent1">
                      <a:lumMod val="50000"/>
                    </a:schemeClr>
                  </a:solidFill>
                  <a:latin typeface="微软雅黑" panose="020B0503020204020204" pitchFamily="34" charset="-122"/>
                  <a:ea typeface="微软雅黑" panose="020B0503020204020204" pitchFamily="34" charset="-122"/>
                </a:rPr>
                <a:t>esign</a:t>
              </a:r>
              <a:endParaRPr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flipH="1">
            <a:off x="1675629" y="3153489"/>
            <a:ext cx="3808749" cy="768350"/>
            <a:chOff x="1417835" y="2599370"/>
            <a:chExt cx="3808749" cy="768350"/>
          </a:xfrm>
        </p:grpSpPr>
        <p:sp>
          <p:nvSpPr>
            <p:cNvPr id="11" name="文本框 10"/>
            <p:cNvSpPr txBox="1"/>
            <p:nvPr/>
          </p:nvSpPr>
          <p:spPr>
            <a:xfrm>
              <a:off x="1417835" y="2599370"/>
              <a:ext cx="893850" cy="768350"/>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04</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12" name="文本框 11"/>
            <p:cNvSpPr txBox="1"/>
            <p:nvPr/>
          </p:nvSpPr>
          <p:spPr>
            <a:xfrm>
              <a:off x="2311909" y="2764687"/>
              <a:ext cx="2914675" cy="460375"/>
            </a:xfrm>
            <a:prstGeom prst="rect">
              <a:avLst/>
            </a:prstGeom>
            <a:noFill/>
          </p:spPr>
          <p:txBody>
            <a:bodyPr wrap="square" rtlCol="0">
              <a:spAutoFit/>
            </a:bodyPr>
            <a:lstStyle/>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 Results</a:t>
              </a:r>
              <a:endParaRPr 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33350" y="6388100"/>
            <a:ext cx="636905" cy="460375"/>
          </a:xfrm>
          <a:prstGeom prst="rect">
            <a:avLst/>
          </a:prstGeom>
          <a:noFill/>
        </p:spPr>
        <p:txBody>
          <a:bodyPr wrap="square" rtlCol="0">
            <a:spAutoFit/>
          </a:bodyPr>
          <a:lstStyle/>
          <a:p>
            <a:endParaRPr lang="en-US" altLang="zh-CN" sz="2400" b="1"/>
          </a:p>
        </p:txBody>
      </p:sp>
      <p:grpSp>
        <p:nvGrpSpPr>
          <p:cNvPr id="9" name="组合 8"/>
          <p:cNvGrpSpPr/>
          <p:nvPr/>
        </p:nvGrpSpPr>
        <p:grpSpPr>
          <a:xfrm flipH="1">
            <a:off x="-658612" y="2143304"/>
            <a:ext cx="6235700" cy="768350"/>
            <a:chOff x="1447045" y="2676840"/>
            <a:chExt cx="6235700" cy="768350"/>
          </a:xfrm>
        </p:grpSpPr>
        <p:sp>
          <p:nvSpPr>
            <p:cNvPr id="13" name="文本框 12"/>
            <p:cNvSpPr txBox="1"/>
            <p:nvPr/>
          </p:nvSpPr>
          <p:spPr>
            <a:xfrm>
              <a:off x="1447045" y="2676840"/>
              <a:ext cx="893850" cy="768350"/>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03</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14" name="文本框 13"/>
            <p:cNvSpPr txBox="1"/>
            <p:nvPr/>
          </p:nvSpPr>
          <p:spPr>
            <a:xfrm>
              <a:off x="2341125" y="2831145"/>
              <a:ext cx="5341620" cy="460375"/>
            </a:xfrm>
            <a:prstGeom prst="rect">
              <a:avLst/>
            </a:prstGeom>
            <a:noFill/>
          </p:spPr>
          <p:txBody>
            <a:bodyPr wrap="square" rtlCol="0">
              <a:spAutoFit/>
            </a:bodyPr>
            <a:lstStyle/>
            <a:p>
              <a:pPr algn="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Experimental Platform </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flipH="1">
            <a:off x="1793758" y="4172029"/>
            <a:ext cx="3589655" cy="768350"/>
            <a:chOff x="353575" y="2599370"/>
            <a:chExt cx="3589655" cy="768350"/>
          </a:xfrm>
        </p:grpSpPr>
        <p:sp>
          <p:nvSpPr>
            <p:cNvPr id="27" name="文本框 26"/>
            <p:cNvSpPr txBox="1"/>
            <p:nvPr/>
          </p:nvSpPr>
          <p:spPr>
            <a:xfrm>
              <a:off x="353575" y="2599370"/>
              <a:ext cx="1958340" cy="768350"/>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05</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28" name="文本框 27"/>
            <p:cNvSpPr txBox="1"/>
            <p:nvPr/>
          </p:nvSpPr>
          <p:spPr>
            <a:xfrm>
              <a:off x="1150500" y="2764470"/>
              <a:ext cx="2792730" cy="460375"/>
            </a:xfrm>
            <a:prstGeom prst="rect">
              <a:avLst/>
            </a:prstGeom>
            <a:noFill/>
          </p:spPr>
          <p:txBody>
            <a:bodyPr wrap="square" rtlCol="0">
              <a:spAutoFit/>
            </a:bodyPr>
            <a:lstStyle/>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Task Allocation</a:t>
              </a:r>
              <a:endParaRPr 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flipH="1">
            <a:off x="-426202" y="5190669"/>
            <a:ext cx="5809615" cy="768350"/>
            <a:chOff x="1447045" y="2676840"/>
            <a:chExt cx="5809615" cy="768350"/>
          </a:xfrm>
        </p:grpSpPr>
        <p:sp>
          <p:nvSpPr>
            <p:cNvPr id="33" name="文本框 32"/>
            <p:cNvSpPr txBox="1"/>
            <p:nvPr/>
          </p:nvSpPr>
          <p:spPr>
            <a:xfrm>
              <a:off x="1447045" y="2676840"/>
              <a:ext cx="893850" cy="768350"/>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06</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34" name="文本框 33"/>
            <p:cNvSpPr txBox="1"/>
            <p:nvPr/>
          </p:nvSpPr>
          <p:spPr>
            <a:xfrm>
              <a:off x="2341125" y="2852735"/>
              <a:ext cx="4915535" cy="460375"/>
            </a:xfrm>
            <a:prstGeom prst="rect">
              <a:avLst/>
            </a:prstGeom>
            <a:noFill/>
          </p:spPr>
          <p:txBody>
            <a:bodyPr wrap="square" rtlCol="0">
              <a:spAutoFit/>
            </a:bodyPr>
            <a:lstStyle/>
            <a:p>
              <a:pPr algn="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Experience and Summary</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95886"/>
            <a:ext cx="5180965" cy="1114836"/>
            <a:chOff x="2" y="-15241"/>
            <a:chExt cx="5180965" cy="1114836"/>
          </a:xfrm>
        </p:grpSpPr>
        <p:sp>
          <p:nvSpPr>
            <p:cNvPr id="3" name="文本框 2"/>
            <p:cNvSpPr txBox="1"/>
            <p:nvPr/>
          </p:nvSpPr>
          <p:spPr>
            <a:xfrm>
              <a:off x="323852" y="11366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Experimental Platform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pic>
        <p:nvPicPr>
          <p:cNvPr id="6" name="图片 5" descr="NH8U~10]GTDB%O[0CRF_M(W"/>
          <p:cNvPicPr>
            <a:picLocks noChangeAspect="1"/>
          </p:cNvPicPr>
          <p:nvPr/>
        </p:nvPicPr>
        <p:blipFill>
          <a:blip r:embed="rId1"/>
          <a:stretch>
            <a:fillRect/>
          </a:stretch>
        </p:blipFill>
        <p:spPr>
          <a:xfrm>
            <a:off x="2235200" y="842010"/>
            <a:ext cx="7722235" cy="4406265"/>
          </a:xfrm>
          <a:prstGeom prst="rect">
            <a:avLst/>
          </a:prstGeom>
        </p:spPr>
      </p:pic>
      <p:sp>
        <p:nvSpPr>
          <p:cNvPr id="12" name="文本框 11"/>
          <p:cNvSpPr txBox="1"/>
          <p:nvPr/>
        </p:nvSpPr>
        <p:spPr>
          <a:xfrm>
            <a:off x="3315970" y="5535295"/>
            <a:ext cx="6217920" cy="368300"/>
          </a:xfrm>
          <a:prstGeom prst="rect">
            <a:avLst/>
          </a:prstGeom>
          <a:noFill/>
        </p:spPr>
        <p:txBody>
          <a:bodyPr wrap="square" rtlCol="0">
            <a:spAutoFit/>
          </a:bodyPr>
          <a:lstStyle/>
          <a:p>
            <a:r>
              <a:rPr lang="en-US" altLang="zh-CN" b="1" dirty="0">
                <a:solidFill>
                  <a:schemeClr val="accent1">
                    <a:lumMod val="50000"/>
                  </a:schemeClr>
                </a:solidFill>
                <a:latin typeface="微软雅黑" panose="020B0503020204020204" pitchFamily="34" charset="-122"/>
                <a:ea typeface="微软雅黑" panose="020B0503020204020204" pitchFamily="34" charset="-122"/>
              </a:rPr>
              <a:t>USRP发射机与</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KerberosSDR</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接收天线阵元的相对位置</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cxnSp>
        <p:nvCxnSpPr>
          <p:cNvPr id="13" name="直接箭头连接符 12"/>
          <p:cNvCxnSpPr/>
          <p:nvPr/>
        </p:nvCxnSpPr>
        <p:spPr>
          <a:xfrm>
            <a:off x="8742680" y="2635250"/>
            <a:ext cx="1795145" cy="87693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193020" y="3507740"/>
            <a:ext cx="1581150" cy="36830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接收天线阵元</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95886"/>
            <a:ext cx="5180965" cy="1114836"/>
            <a:chOff x="2" y="-15241"/>
            <a:chExt cx="5180965" cy="1114836"/>
          </a:xfrm>
        </p:grpSpPr>
        <p:sp>
          <p:nvSpPr>
            <p:cNvPr id="3" name="文本框 2"/>
            <p:cNvSpPr txBox="1"/>
            <p:nvPr/>
          </p:nvSpPr>
          <p:spPr>
            <a:xfrm>
              <a:off x="323852" y="11366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Experimental Platform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pic>
        <p:nvPicPr>
          <p:cNvPr id="5" name="图片 4" descr="J(TDUD@5PMXH_4W[9S53C2J"/>
          <p:cNvPicPr>
            <a:picLocks noChangeAspect="1"/>
          </p:cNvPicPr>
          <p:nvPr/>
        </p:nvPicPr>
        <p:blipFill>
          <a:blip r:embed="rId1"/>
          <a:stretch>
            <a:fillRect/>
          </a:stretch>
        </p:blipFill>
        <p:spPr>
          <a:xfrm>
            <a:off x="593090" y="786765"/>
            <a:ext cx="5936615" cy="4452620"/>
          </a:xfrm>
          <a:prstGeom prst="rect">
            <a:avLst/>
          </a:prstGeom>
        </p:spPr>
      </p:pic>
      <p:pic>
        <p:nvPicPr>
          <p:cNvPr id="6" name="图片 5" descr="20220530222215"/>
          <p:cNvPicPr>
            <a:picLocks noChangeAspect="1"/>
          </p:cNvPicPr>
          <p:nvPr/>
        </p:nvPicPr>
        <p:blipFill>
          <a:blip r:embed="rId2"/>
          <a:stretch>
            <a:fillRect/>
          </a:stretch>
        </p:blipFill>
        <p:spPr>
          <a:xfrm>
            <a:off x="6798945" y="1727200"/>
            <a:ext cx="5258435" cy="2837180"/>
          </a:xfrm>
          <a:prstGeom prst="rect">
            <a:avLst/>
          </a:prstGeom>
        </p:spPr>
      </p:pic>
      <p:sp>
        <p:nvSpPr>
          <p:cNvPr id="7" name="文本框 6"/>
          <p:cNvSpPr txBox="1"/>
          <p:nvPr/>
        </p:nvSpPr>
        <p:spPr>
          <a:xfrm>
            <a:off x="1613535" y="5662295"/>
            <a:ext cx="10507345" cy="506730"/>
          </a:xfrm>
          <a:prstGeom prst="rect">
            <a:avLst/>
          </a:prstGeom>
          <a:noFill/>
        </p:spPr>
        <p:txBody>
          <a:bodyPr wrap="square" rtlCol="0">
            <a:spAutoFit/>
          </a:bodyPr>
          <a:lstStyle/>
          <a:p>
            <a:pPr>
              <a:lnSpc>
                <a:spcPct val="150000"/>
              </a:lnSpc>
            </a:pPr>
            <a:r>
              <a:rPr lang="en-US" altLang="zh-CN" b="1" dirty="0">
                <a:solidFill>
                  <a:schemeClr val="accent1">
                    <a:lumMod val="50000"/>
                  </a:schemeClr>
                </a:solidFill>
                <a:latin typeface="微软雅黑" panose="020B0503020204020204" pitchFamily="34" charset="-122"/>
                <a:ea typeface="微软雅黑" panose="020B0503020204020204" pitchFamily="34" charset="-122"/>
              </a:rPr>
              <a:t>基本环境的搭建和</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KerberosSDR驱动在树莓派上的配置(右图表示在树莓派上成功读到天线数据)</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 y="-95886"/>
            <a:ext cx="5180965" cy="1114836"/>
            <a:chOff x="2" y="-15241"/>
            <a:chExt cx="5180965" cy="1114836"/>
          </a:xfrm>
        </p:grpSpPr>
        <p:sp>
          <p:nvSpPr>
            <p:cNvPr id="3" name="文本框 2"/>
            <p:cNvSpPr txBox="1"/>
            <p:nvPr/>
          </p:nvSpPr>
          <p:spPr>
            <a:xfrm>
              <a:off x="323852" y="11366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Experimental Platform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lstStyle/>
          <a:p>
            <a:endParaRPr lang="en-US" altLang="zh-CN" sz="2400" b="1"/>
          </a:p>
        </p:txBody>
      </p:sp>
      <p:sp>
        <p:nvSpPr>
          <p:cNvPr id="7" name="文本框 6"/>
          <p:cNvSpPr txBox="1"/>
          <p:nvPr/>
        </p:nvSpPr>
        <p:spPr>
          <a:xfrm>
            <a:off x="842645" y="5734685"/>
            <a:ext cx="10507345" cy="506730"/>
          </a:xfrm>
          <a:prstGeom prst="rect">
            <a:avLst/>
          </a:prstGeom>
          <a:noFill/>
        </p:spPr>
        <p:txBody>
          <a:bodyPr wrap="square" rtlCol="0">
            <a:spAutoFit/>
          </a:bodyPr>
          <a:lstStyle/>
          <a:p>
            <a:pPr algn="ctr">
              <a:lnSpc>
                <a:spcPct val="15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树莓派捕获</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USRP</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发射的信号，生成四个天线对应的波形图</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1" descr="IMG_256"/>
          <p:cNvPicPr>
            <a:picLocks noChangeAspect="1"/>
          </p:cNvPicPr>
          <p:nvPr/>
        </p:nvPicPr>
        <p:blipFill>
          <a:blip r:embed="rId1"/>
          <a:stretch>
            <a:fillRect/>
          </a:stretch>
        </p:blipFill>
        <p:spPr>
          <a:xfrm>
            <a:off x="1849438" y="1268413"/>
            <a:ext cx="8492348" cy="4320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95886"/>
            <a:ext cx="5180965" cy="1114836"/>
            <a:chOff x="2" y="-15241"/>
            <a:chExt cx="5180965" cy="1114836"/>
          </a:xfrm>
        </p:grpSpPr>
        <p:sp>
          <p:nvSpPr>
            <p:cNvPr id="3" name="文本框 2"/>
            <p:cNvSpPr txBox="1"/>
            <p:nvPr/>
          </p:nvSpPr>
          <p:spPr>
            <a:xfrm>
              <a:off x="323852" y="11366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Experimental Platform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7" name="文本框 6"/>
          <p:cNvSpPr txBox="1"/>
          <p:nvPr/>
        </p:nvSpPr>
        <p:spPr>
          <a:xfrm>
            <a:off x="2587625" y="5692775"/>
            <a:ext cx="10507345" cy="506730"/>
          </a:xfrm>
          <a:prstGeom prst="rect">
            <a:avLst/>
          </a:prstGeom>
          <a:noFill/>
        </p:spPr>
        <p:txBody>
          <a:bodyPr wrap="square" rtlCol="0">
            <a:spAutoFit/>
          </a:bodyPr>
          <a:lstStyle/>
          <a:p>
            <a:pPr>
              <a:lnSpc>
                <a:spcPct val="150000"/>
              </a:lnSpc>
            </a:pPr>
            <a:r>
              <a:rPr lang="en-US" altLang="zh-CN" b="1" dirty="0">
                <a:solidFill>
                  <a:schemeClr val="accent1">
                    <a:lumMod val="50000"/>
                  </a:schemeClr>
                </a:solidFill>
                <a:latin typeface="微软雅黑" panose="020B0503020204020204" pitchFamily="34" charset="-122"/>
                <a:ea typeface="微软雅黑" panose="020B0503020204020204" pitchFamily="34" charset="-122"/>
              </a:rPr>
              <a:t>USRP</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发射机的摆放</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为了排除干扰我们把电脑放到了桌子底下</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descr="4]`~ME3CHUH)FJ_JC%L38VV"/>
          <p:cNvPicPr>
            <a:picLocks noChangeAspect="1"/>
          </p:cNvPicPr>
          <p:nvPr/>
        </p:nvPicPr>
        <p:blipFill>
          <a:blip r:embed="rId1"/>
          <a:stretch>
            <a:fillRect/>
          </a:stretch>
        </p:blipFill>
        <p:spPr>
          <a:xfrm>
            <a:off x="2124710" y="761365"/>
            <a:ext cx="7152005" cy="4725035"/>
          </a:xfrm>
          <a:prstGeom prst="rect">
            <a:avLst/>
          </a:prstGeom>
        </p:spPr>
      </p:pic>
      <p:cxnSp>
        <p:nvCxnSpPr>
          <p:cNvPr id="9" name="直接箭头连接符 8"/>
          <p:cNvCxnSpPr/>
          <p:nvPr/>
        </p:nvCxnSpPr>
        <p:spPr>
          <a:xfrm>
            <a:off x="5689600" y="3735070"/>
            <a:ext cx="4026535" cy="83185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615170" y="4493895"/>
            <a:ext cx="1723390" cy="119888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发射机程序我们选用了Lab6 Part3 的LTETx.m</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95886"/>
            <a:ext cx="5180965" cy="1114836"/>
            <a:chOff x="2" y="-15241"/>
            <a:chExt cx="5180965" cy="1114836"/>
          </a:xfrm>
        </p:grpSpPr>
        <p:sp>
          <p:nvSpPr>
            <p:cNvPr id="3" name="文本框 2"/>
            <p:cNvSpPr txBox="1"/>
            <p:nvPr/>
          </p:nvSpPr>
          <p:spPr>
            <a:xfrm>
              <a:off x="323852" y="11366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Experimental Platform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12" name="文本框 11"/>
          <p:cNvSpPr txBox="1"/>
          <p:nvPr/>
        </p:nvSpPr>
        <p:spPr>
          <a:xfrm>
            <a:off x="1633220" y="5522595"/>
            <a:ext cx="6217920" cy="36830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设计优化</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1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加了一块挡板</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5" name="图片 4" descr="XP7EX~KZGC`(`BG6)9XGUS7"/>
          <p:cNvPicPr>
            <a:picLocks noChangeAspect="1"/>
          </p:cNvPicPr>
          <p:nvPr/>
        </p:nvPicPr>
        <p:blipFill>
          <a:blip r:embed="rId1"/>
          <a:stretch>
            <a:fillRect/>
          </a:stretch>
        </p:blipFill>
        <p:spPr>
          <a:xfrm>
            <a:off x="770255" y="677545"/>
            <a:ext cx="5053330" cy="4509770"/>
          </a:xfrm>
          <a:prstGeom prst="rect">
            <a:avLst/>
          </a:prstGeom>
        </p:spPr>
      </p:pic>
      <p:pic>
        <p:nvPicPr>
          <p:cNvPr id="7" name="图片 6" descr="LS(CH~{MKV~5{JO8(F~9BR2"/>
          <p:cNvPicPr>
            <a:picLocks noChangeAspect="1"/>
          </p:cNvPicPr>
          <p:nvPr/>
        </p:nvPicPr>
        <p:blipFill>
          <a:blip r:embed="rId2"/>
          <a:stretch>
            <a:fillRect/>
          </a:stretch>
        </p:blipFill>
        <p:spPr>
          <a:xfrm>
            <a:off x="6501765" y="676910"/>
            <a:ext cx="4822190" cy="4510405"/>
          </a:xfrm>
          <a:prstGeom prst="rect">
            <a:avLst/>
          </a:prstGeom>
        </p:spPr>
      </p:pic>
      <p:sp>
        <p:nvSpPr>
          <p:cNvPr id="8" name="文本框 7"/>
          <p:cNvSpPr txBox="1"/>
          <p:nvPr/>
        </p:nvSpPr>
        <p:spPr>
          <a:xfrm>
            <a:off x="6591935" y="5522595"/>
            <a:ext cx="4912995" cy="368300"/>
          </a:xfrm>
          <a:prstGeom prst="rect">
            <a:avLst/>
          </a:prstGeom>
          <a:noFill/>
        </p:spPr>
        <p:txBody>
          <a:bodyPr wrap="none" rtlCol="0" anchor="t">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设计优化</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天线阵元放在中央的桌子中心位置</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95886"/>
            <a:ext cx="5180965" cy="1114836"/>
            <a:chOff x="2" y="-15241"/>
            <a:chExt cx="5180965" cy="1114836"/>
          </a:xfrm>
        </p:grpSpPr>
        <p:sp>
          <p:nvSpPr>
            <p:cNvPr id="3" name="文本框 2"/>
            <p:cNvSpPr txBox="1"/>
            <p:nvPr/>
          </p:nvSpPr>
          <p:spPr>
            <a:xfrm>
              <a:off x="323852" y="11366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Experimental Platform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8" name="文本框 7"/>
          <p:cNvSpPr txBox="1"/>
          <p:nvPr/>
        </p:nvSpPr>
        <p:spPr>
          <a:xfrm>
            <a:off x="2694305" y="5704840"/>
            <a:ext cx="6970395" cy="368300"/>
          </a:xfrm>
          <a:prstGeom prst="rect">
            <a:avLst/>
          </a:prstGeom>
          <a:noFill/>
        </p:spPr>
        <p:txBody>
          <a:bodyPr wrap="none" rtlCol="0" anchor="t">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设计优化</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天线阵元放在中央的桌子中心位置且后面放置一块挡板</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a:p>
        </p:txBody>
      </p:sp>
      <p:pic>
        <p:nvPicPr>
          <p:cNvPr id="6" name="图片 5" descr="20220531153136"/>
          <p:cNvPicPr>
            <a:picLocks noChangeAspect="1"/>
          </p:cNvPicPr>
          <p:nvPr/>
        </p:nvPicPr>
        <p:blipFill>
          <a:blip r:embed="rId1"/>
          <a:stretch>
            <a:fillRect/>
          </a:stretch>
        </p:blipFill>
        <p:spPr>
          <a:xfrm>
            <a:off x="3601085" y="646430"/>
            <a:ext cx="5156200" cy="4685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95886"/>
            <a:ext cx="5180965" cy="1114836"/>
            <a:chOff x="2" y="-15241"/>
            <a:chExt cx="5180965" cy="1114836"/>
          </a:xfrm>
        </p:grpSpPr>
        <p:sp>
          <p:nvSpPr>
            <p:cNvPr id="3" name="文本框 2"/>
            <p:cNvSpPr txBox="1"/>
            <p:nvPr/>
          </p:nvSpPr>
          <p:spPr>
            <a:xfrm>
              <a:off x="323852" y="11366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Experimental Platform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8" name="文本框 7"/>
          <p:cNvSpPr txBox="1"/>
          <p:nvPr/>
        </p:nvSpPr>
        <p:spPr>
          <a:xfrm>
            <a:off x="1883410" y="5638800"/>
            <a:ext cx="7269480" cy="645160"/>
          </a:xfrm>
          <a:prstGeom prst="rect">
            <a:avLst/>
          </a:prstGeom>
          <a:noFill/>
        </p:spPr>
        <p:txBody>
          <a:bodyPr wrap="none" rtlCol="0" anchor="t">
            <a:spAutoFit/>
          </a:bodyPr>
          <a:lstStyle/>
          <a:p>
            <a:pPr algn="l">
              <a:buClrTx/>
              <a:buSzTx/>
              <a:buFontTx/>
            </a:pPr>
            <a:r>
              <a:rPr lang="en-US" altLang="zh-CN"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多普勒雷达感知实验中四根天线阵元的摆放方式</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pPr algn="l"/>
            <a:r>
              <a:rPr lang="en-US" altLang="zh-CN" b="1" dirty="0">
                <a:solidFill>
                  <a:srgbClr val="FF0000"/>
                </a:solidFill>
                <a:latin typeface="Calibri" panose="020F0502020204030204" pitchFamily="34" charset="0"/>
                <a:cs typeface="Calibri" panose="020F0502020204030204" pitchFamily="34" charset="0"/>
              </a:rPr>
              <a:t>(左侧：Reference Channel Antenna 右侧：</a:t>
            </a:r>
            <a:r>
              <a:rPr lang="en-US" altLang="zh-CN" b="1" dirty="0">
                <a:solidFill>
                  <a:srgbClr val="FF0000"/>
                </a:solidFill>
                <a:latin typeface="Calibri" panose="020F0502020204030204" pitchFamily="34" charset="0"/>
                <a:cs typeface="Calibri" panose="020F0502020204030204" pitchFamily="34" charset="0"/>
                <a:sym typeface="+mn-ea"/>
              </a:rPr>
              <a:t> Surveillance Channel Antenna)</a:t>
            </a:r>
            <a:endParaRPr lang="zh-CN" altLang="en-US" b="1" dirty="0">
              <a:solidFill>
                <a:srgbClr val="FF0000"/>
              </a:solidFill>
              <a:latin typeface="Calibri" panose="020F0502020204030204" pitchFamily="34" charset="0"/>
              <a:cs typeface="Calibri" panose="020F0502020204030204" pitchFamily="34" charset="0"/>
              <a:sym typeface="+mn-ea"/>
            </a:endParaRPr>
          </a:p>
        </p:txBody>
      </p:sp>
      <p:pic>
        <p:nvPicPr>
          <p:cNvPr id="5" name="图片 4" descr="993B9602241ED1BBCCBDB068981B4CBE"/>
          <p:cNvPicPr>
            <a:picLocks noChangeAspect="1"/>
          </p:cNvPicPr>
          <p:nvPr/>
        </p:nvPicPr>
        <p:blipFill>
          <a:blip r:embed="rId1"/>
          <a:stretch>
            <a:fillRect/>
          </a:stretch>
        </p:blipFill>
        <p:spPr>
          <a:xfrm>
            <a:off x="1701165" y="748030"/>
            <a:ext cx="6903085" cy="4697730"/>
          </a:xfrm>
          <a:prstGeom prst="rect">
            <a:avLst/>
          </a:prstGeom>
        </p:spPr>
      </p:pic>
      <p:sp>
        <p:nvSpPr>
          <p:cNvPr id="40" name="backpacker_10595"/>
          <p:cNvSpPr/>
          <p:nvPr/>
        </p:nvSpPr>
        <p:spPr>
          <a:xfrm>
            <a:off x="9858375" y="2254250"/>
            <a:ext cx="743585" cy="1155700"/>
          </a:xfrm>
          <a:custGeom>
            <a:avLst/>
            <a:gdLst>
              <a:gd name="connsiteX0" fmla="*/ 253263 w 368022"/>
              <a:gd name="connsiteY0" fmla="*/ 185349 h 572117"/>
              <a:gd name="connsiteX1" fmla="*/ 236316 w 368022"/>
              <a:gd name="connsiteY1" fmla="*/ 189378 h 572117"/>
              <a:gd name="connsiteX2" fmla="*/ 241158 w 368022"/>
              <a:gd name="connsiteY2" fmla="*/ 257871 h 572117"/>
              <a:gd name="connsiteX3" fmla="*/ 255684 w 368022"/>
              <a:gd name="connsiteY3" fmla="*/ 268347 h 572117"/>
              <a:gd name="connsiteX4" fmla="*/ 250842 w 368022"/>
              <a:gd name="connsiteY4" fmla="*/ 204688 h 572117"/>
              <a:gd name="connsiteX5" fmla="*/ 253263 w 368022"/>
              <a:gd name="connsiteY5" fmla="*/ 185349 h 572117"/>
              <a:gd name="connsiteX6" fmla="*/ 177605 w 368022"/>
              <a:gd name="connsiteY6" fmla="*/ 121992 h 572117"/>
              <a:gd name="connsiteX7" fmla="*/ 232281 w 368022"/>
              <a:gd name="connsiteY7" fmla="*/ 154728 h 572117"/>
              <a:gd name="connsiteX8" fmla="*/ 235509 w 368022"/>
              <a:gd name="connsiteY8" fmla="*/ 153922 h 572117"/>
              <a:gd name="connsiteX9" fmla="*/ 276667 w 368022"/>
              <a:gd name="connsiteY9" fmla="*/ 154728 h 572117"/>
              <a:gd name="connsiteX10" fmla="*/ 303298 w 368022"/>
              <a:gd name="connsiteY10" fmla="*/ 145864 h 572117"/>
              <a:gd name="connsiteX11" fmla="*/ 362211 w 368022"/>
              <a:gd name="connsiteY11" fmla="*/ 198242 h 572117"/>
              <a:gd name="connsiteX12" fmla="*/ 367860 w 368022"/>
              <a:gd name="connsiteY12" fmla="*/ 272376 h 572117"/>
              <a:gd name="connsiteX13" fmla="*/ 315404 w 368022"/>
              <a:gd name="connsiteY13" fmla="*/ 331199 h 572117"/>
              <a:gd name="connsiteX14" fmla="*/ 266983 w 368022"/>
              <a:gd name="connsiteY14" fmla="*/ 307025 h 572117"/>
              <a:gd name="connsiteX15" fmla="*/ 262948 w 368022"/>
              <a:gd name="connsiteY15" fmla="*/ 306220 h 572117"/>
              <a:gd name="connsiteX16" fmla="*/ 248421 w 368022"/>
              <a:gd name="connsiteY16" fmla="*/ 300579 h 572117"/>
              <a:gd name="connsiteX17" fmla="*/ 251649 w 368022"/>
              <a:gd name="connsiteY17" fmla="*/ 313472 h 572117"/>
              <a:gd name="connsiteX18" fmla="*/ 251649 w 368022"/>
              <a:gd name="connsiteY18" fmla="*/ 337646 h 572117"/>
              <a:gd name="connsiteX19" fmla="*/ 298456 w 368022"/>
              <a:gd name="connsiteY19" fmla="*/ 527010 h 572117"/>
              <a:gd name="connsiteX20" fmla="*/ 235509 w 368022"/>
              <a:gd name="connsiteY20" fmla="*/ 543932 h 572117"/>
              <a:gd name="connsiteX21" fmla="*/ 194351 w 368022"/>
              <a:gd name="connsiteY21" fmla="*/ 382771 h 572117"/>
              <a:gd name="connsiteX22" fmla="*/ 191930 w 368022"/>
              <a:gd name="connsiteY22" fmla="*/ 382771 h 572117"/>
              <a:gd name="connsiteX23" fmla="*/ 154807 w 368022"/>
              <a:gd name="connsiteY23" fmla="*/ 531039 h 572117"/>
              <a:gd name="connsiteX24" fmla="*/ 91053 w 368022"/>
              <a:gd name="connsiteY24" fmla="*/ 548767 h 572117"/>
              <a:gd name="connsiteX25" fmla="*/ 143509 w 368022"/>
              <a:gd name="connsiteY25" fmla="*/ 339258 h 572117"/>
              <a:gd name="connsiteX26" fmla="*/ 128175 w 368022"/>
              <a:gd name="connsiteY26" fmla="*/ 243367 h 572117"/>
              <a:gd name="connsiteX27" fmla="*/ 40210 w 368022"/>
              <a:gd name="connsiteY27" fmla="*/ 288492 h 572117"/>
              <a:gd name="connsiteX28" fmla="*/ 22456 w 368022"/>
              <a:gd name="connsiteY28" fmla="*/ 225639 h 572117"/>
              <a:gd name="connsiteX29" fmla="*/ 126561 w 368022"/>
              <a:gd name="connsiteY29" fmla="*/ 158757 h 572117"/>
              <a:gd name="connsiteX30" fmla="*/ 177605 w 368022"/>
              <a:gd name="connsiteY30" fmla="*/ 121992 h 572117"/>
              <a:gd name="connsiteX31" fmla="*/ 151593 w 368022"/>
              <a:gd name="connsiteY31" fmla="*/ 0 h 572117"/>
              <a:gd name="connsiteX32" fmla="*/ 207302 w 368022"/>
              <a:gd name="connsiteY32" fmla="*/ 55191 h 572117"/>
              <a:gd name="connsiteX33" fmla="*/ 151593 w 368022"/>
              <a:gd name="connsiteY33" fmla="*/ 110382 h 572117"/>
              <a:gd name="connsiteX34" fmla="*/ 95884 w 368022"/>
              <a:gd name="connsiteY34" fmla="*/ 55191 h 572117"/>
              <a:gd name="connsiteX35" fmla="*/ 151593 w 368022"/>
              <a:gd name="connsiteY35" fmla="*/ 0 h 57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8022" h="572117">
                <a:moveTo>
                  <a:pt x="253263" y="185349"/>
                </a:moveTo>
                <a:cubicBezTo>
                  <a:pt x="246807" y="185349"/>
                  <a:pt x="241158" y="186960"/>
                  <a:pt x="236316" y="189378"/>
                </a:cubicBezTo>
                <a:cubicBezTo>
                  <a:pt x="236316" y="212746"/>
                  <a:pt x="237930" y="235309"/>
                  <a:pt x="241158" y="257871"/>
                </a:cubicBezTo>
                <a:cubicBezTo>
                  <a:pt x="246000" y="261900"/>
                  <a:pt x="250842" y="265929"/>
                  <a:pt x="255684" y="268347"/>
                </a:cubicBezTo>
                <a:cubicBezTo>
                  <a:pt x="254070" y="247396"/>
                  <a:pt x="252456" y="225639"/>
                  <a:pt x="250842" y="204688"/>
                </a:cubicBezTo>
                <a:cubicBezTo>
                  <a:pt x="250035" y="197436"/>
                  <a:pt x="250842" y="191795"/>
                  <a:pt x="253263" y="185349"/>
                </a:cubicBezTo>
                <a:close/>
                <a:moveTo>
                  <a:pt x="177605" y="121992"/>
                </a:moveTo>
                <a:cubicBezTo>
                  <a:pt x="200000" y="121287"/>
                  <a:pt x="223000" y="132166"/>
                  <a:pt x="232281" y="154728"/>
                </a:cubicBezTo>
                <a:cubicBezTo>
                  <a:pt x="233088" y="154728"/>
                  <a:pt x="233895" y="153922"/>
                  <a:pt x="235509" y="153922"/>
                </a:cubicBezTo>
                <a:cubicBezTo>
                  <a:pt x="249228" y="150699"/>
                  <a:pt x="262948" y="151505"/>
                  <a:pt x="276667" y="154728"/>
                </a:cubicBezTo>
                <a:cubicBezTo>
                  <a:pt x="283930" y="149893"/>
                  <a:pt x="293614" y="146670"/>
                  <a:pt x="303298" y="145864"/>
                </a:cubicBezTo>
                <a:cubicBezTo>
                  <a:pt x="333965" y="144253"/>
                  <a:pt x="359790" y="168427"/>
                  <a:pt x="362211" y="198242"/>
                </a:cubicBezTo>
                <a:cubicBezTo>
                  <a:pt x="363825" y="223222"/>
                  <a:pt x="366246" y="247396"/>
                  <a:pt x="367860" y="272376"/>
                </a:cubicBezTo>
                <a:cubicBezTo>
                  <a:pt x="370281" y="302996"/>
                  <a:pt x="345263" y="329588"/>
                  <a:pt x="315404" y="331199"/>
                </a:cubicBezTo>
                <a:cubicBezTo>
                  <a:pt x="295228" y="332005"/>
                  <a:pt x="277474" y="322336"/>
                  <a:pt x="266983" y="307025"/>
                </a:cubicBezTo>
                <a:cubicBezTo>
                  <a:pt x="265369" y="307025"/>
                  <a:pt x="264562" y="307025"/>
                  <a:pt x="262948" y="306220"/>
                </a:cubicBezTo>
                <a:cubicBezTo>
                  <a:pt x="258105" y="304608"/>
                  <a:pt x="253263" y="302996"/>
                  <a:pt x="248421" y="300579"/>
                </a:cubicBezTo>
                <a:cubicBezTo>
                  <a:pt x="249228" y="305414"/>
                  <a:pt x="250035" y="309443"/>
                  <a:pt x="251649" y="313472"/>
                </a:cubicBezTo>
                <a:cubicBezTo>
                  <a:pt x="253263" y="322336"/>
                  <a:pt x="253263" y="330394"/>
                  <a:pt x="251649" y="337646"/>
                </a:cubicBezTo>
                <a:cubicBezTo>
                  <a:pt x="265369" y="401305"/>
                  <a:pt x="280702" y="464157"/>
                  <a:pt x="298456" y="527010"/>
                </a:cubicBezTo>
                <a:cubicBezTo>
                  <a:pt x="309755" y="567300"/>
                  <a:pt x="246807" y="585028"/>
                  <a:pt x="235509" y="543932"/>
                </a:cubicBezTo>
                <a:cubicBezTo>
                  <a:pt x="220176" y="490749"/>
                  <a:pt x="206456" y="436760"/>
                  <a:pt x="194351" y="382771"/>
                </a:cubicBezTo>
                <a:cubicBezTo>
                  <a:pt x="193544" y="382771"/>
                  <a:pt x="192737" y="382771"/>
                  <a:pt x="191930" y="382771"/>
                </a:cubicBezTo>
                <a:cubicBezTo>
                  <a:pt x="161263" y="426285"/>
                  <a:pt x="145930" y="476244"/>
                  <a:pt x="154807" y="531039"/>
                </a:cubicBezTo>
                <a:cubicBezTo>
                  <a:pt x="160456" y="572135"/>
                  <a:pt x="97509" y="589863"/>
                  <a:pt x="91053" y="548767"/>
                </a:cubicBezTo>
                <a:cubicBezTo>
                  <a:pt x="78947" y="469798"/>
                  <a:pt x="99123" y="401305"/>
                  <a:pt x="143509" y="339258"/>
                </a:cubicBezTo>
                <a:cubicBezTo>
                  <a:pt x="136246" y="307831"/>
                  <a:pt x="131403" y="275599"/>
                  <a:pt x="128175" y="243367"/>
                </a:cubicBezTo>
                <a:cubicBezTo>
                  <a:pt x="101544" y="262706"/>
                  <a:pt x="72491" y="278016"/>
                  <a:pt x="40210" y="288492"/>
                </a:cubicBezTo>
                <a:cubicBezTo>
                  <a:pt x="-141" y="301385"/>
                  <a:pt x="-17088" y="238532"/>
                  <a:pt x="22456" y="225639"/>
                </a:cubicBezTo>
                <a:cubicBezTo>
                  <a:pt x="62807" y="211940"/>
                  <a:pt x="98316" y="189378"/>
                  <a:pt x="126561" y="158757"/>
                </a:cubicBezTo>
                <a:cubicBezTo>
                  <a:pt x="133421" y="134986"/>
                  <a:pt x="155211" y="122697"/>
                  <a:pt x="177605" y="121992"/>
                </a:cubicBezTo>
                <a:close/>
                <a:moveTo>
                  <a:pt x="151593" y="0"/>
                </a:moveTo>
                <a:cubicBezTo>
                  <a:pt x="182360" y="0"/>
                  <a:pt x="207302" y="24710"/>
                  <a:pt x="207302" y="55191"/>
                </a:cubicBezTo>
                <a:cubicBezTo>
                  <a:pt x="207302" y="85672"/>
                  <a:pt x="182360" y="110382"/>
                  <a:pt x="151593" y="110382"/>
                </a:cubicBezTo>
                <a:cubicBezTo>
                  <a:pt x="120826" y="110382"/>
                  <a:pt x="95884" y="85672"/>
                  <a:pt x="95884" y="55191"/>
                </a:cubicBezTo>
                <a:cubicBezTo>
                  <a:pt x="95884" y="24710"/>
                  <a:pt x="120826" y="0"/>
                  <a:pt x="1515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直接箭头连接符 6"/>
          <p:cNvCxnSpPr/>
          <p:nvPr/>
        </p:nvCxnSpPr>
        <p:spPr>
          <a:xfrm flipH="1">
            <a:off x="10194925" y="3409950"/>
            <a:ext cx="70485" cy="71183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950960" y="4201795"/>
            <a:ext cx="3589655" cy="64516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受试者，朝着</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Surveillance Channel Antenna</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运动</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cxnSp>
        <p:nvCxnSpPr>
          <p:cNvPr id="11" name="直接箭头连接符 10"/>
          <p:cNvCxnSpPr/>
          <p:nvPr/>
        </p:nvCxnSpPr>
        <p:spPr>
          <a:xfrm flipH="1" flipV="1">
            <a:off x="8702040" y="2832735"/>
            <a:ext cx="1061720" cy="952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文本框 12"/>
              <p:cNvSpPr txBox="1"/>
              <p:nvPr/>
            </p:nvSpPr>
            <p:spPr>
              <a:xfrm>
                <a:off x="9053766" y="2495804"/>
                <a:ext cx="355600" cy="46926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zh-CN" altLang="en-US" b="1" dirty="0">
                          <a:solidFill>
                            <a:schemeClr val="accent1">
                              <a:lumMod val="50000"/>
                            </a:schemeClr>
                          </a:solidFill>
                          <a:latin typeface="Cambria Math" panose="02040503050406030204" pitchFamily="18" charset="0"/>
                          <a:ea typeface="微软雅黑" panose="020B0503020204020204" pitchFamily="34" charset="-122"/>
                        </a:rPr>
                        <m:t>𝐯</m:t>
                      </m:r>
                    </m:oMath>
                  </m:oMathPara>
                </a14:m>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9053766" y="2495804"/>
                <a:ext cx="355600" cy="469265"/>
              </a:xfrm>
              <a:prstGeom prst="rect">
                <a:avLst/>
              </a:prstGeom>
              <a:blipFill rotWithShape="1">
                <a:blip r:embed="rId2"/>
                <a:stretch>
                  <a:fillRect l="-161" t="-54" r="-4839" b="5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04</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5100946" y="4108695"/>
            <a:ext cx="1963420" cy="645160"/>
          </a:xfrm>
          <a:prstGeom prst="rect">
            <a:avLst/>
          </a:prstGeom>
          <a:noFill/>
        </p:spPr>
        <p:txBody>
          <a:bodyPr wrap="none" rtlCol="0">
            <a:spAutoFit/>
          </a:bodyPr>
          <a:lstStyle/>
          <a:p>
            <a:pPr algn="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Results</a:t>
            </a:r>
            <a:endParaRPr lang="zh-CN" altLang="en-US" sz="3600" b="1" dirty="0">
              <a:solidFill>
                <a:schemeClr val="accent1">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pic>
        <p:nvPicPr>
          <p:cNvPr id="8" name="图片 1" descr="IMG_256"/>
          <p:cNvPicPr>
            <a:picLocks noChangeAspect="1"/>
          </p:cNvPicPr>
          <p:nvPr/>
        </p:nvPicPr>
        <p:blipFill>
          <a:blip r:embed="rId1"/>
          <a:stretch>
            <a:fillRect/>
          </a:stretch>
        </p:blipFill>
        <p:spPr>
          <a:xfrm>
            <a:off x="1596390" y="1163320"/>
            <a:ext cx="9509760" cy="4837430"/>
          </a:xfrm>
          <a:prstGeom prst="rect">
            <a:avLst/>
          </a:prstGeom>
          <a:noFill/>
          <a:ln w="9525">
            <a:noFill/>
          </a:ln>
        </p:spPr>
      </p:pic>
      <p:sp>
        <p:nvSpPr>
          <p:cNvPr id="10" name="文本框 9"/>
          <p:cNvSpPr txBox="1"/>
          <p:nvPr/>
        </p:nvSpPr>
        <p:spPr>
          <a:xfrm>
            <a:off x="598805" y="6141085"/>
            <a:ext cx="10507345" cy="506730"/>
          </a:xfrm>
          <a:prstGeom prst="rect">
            <a:avLst/>
          </a:prstGeom>
          <a:noFill/>
        </p:spPr>
        <p:txBody>
          <a:bodyPr wrap="square" rtlCol="0">
            <a:spAutoFit/>
          </a:bodyPr>
          <a:lstStyle/>
          <a:p>
            <a:pPr algn="ctr">
              <a:lnSpc>
                <a:spcPct val="150000"/>
              </a:lnSpc>
            </a:pPr>
            <a:r>
              <a:rPr lang="en-US" altLang="zh-CN" b="1" dirty="0">
                <a:solidFill>
                  <a:schemeClr val="accent1">
                    <a:lumMod val="50000"/>
                  </a:schemeClr>
                </a:solidFill>
                <a:latin typeface="微软雅黑" panose="020B0503020204020204" pitchFamily="34" charset="-122"/>
                <a:ea typeface="微软雅黑" panose="020B0503020204020204" pitchFamily="34" charset="-122"/>
              </a:rPr>
              <a:t>1.</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通过树莓派获取</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USRP</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发射的天线信号，并将数据以</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.csv</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的格式保存</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72185" y="652780"/>
            <a:ext cx="4533900" cy="92202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4.1 </a:t>
            </a:r>
            <a:r>
              <a:rPr lang="en-US" b="1" dirty="0">
                <a:solidFill>
                  <a:schemeClr val="accent1">
                    <a:lumMod val="50000"/>
                  </a:schemeClr>
                </a:solidFill>
                <a:latin typeface="微软雅黑" panose="020B0503020204020204" pitchFamily="34" charset="-122"/>
                <a:ea typeface="微软雅黑" panose="020B0503020204020204" pitchFamily="34" charset="-122"/>
              </a:rPr>
              <a:t>Data processing</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10" name="文本框 9"/>
          <p:cNvSpPr txBox="1"/>
          <p:nvPr/>
        </p:nvSpPr>
        <p:spPr>
          <a:xfrm>
            <a:off x="842645" y="6105525"/>
            <a:ext cx="10507345" cy="506730"/>
          </a:xfrm>
          <a:prstGeom prst="rect">
            <a:avLst/>
          </a:prstGeom>
          <a:noFill/>
        </p:spPr>
        <p:txBody>
          <a:bodyPr wrap="square" rtlCol="0">
            <a:spAutoFit/>
          </a:bodyPr>
          <a:lstStyle/>
          <a:p>
            <a:pPr algn="ctr">
              <a:lnSpc>
                <a:spcPct val="150000"/>
              </a:lnSpc>
            </a:pPr>
            <a:r>
              <a:rPr lang="en-US"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通过</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VNC</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将得到的实验数据传输至电脑</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72185" y="652780"/>
            <a:ext cx="4533900" cy="92202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4.1 </a:t>
            </a:r>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Data processing</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a:p>
        </p:txBody>
      </p:sp>
      <p:pic>
        <p:nvPicPr>
          <p:cNvPr id="6" name="图片 3"/>
          <p:cNvPicPr>
            <a:picLocks noChangeAspect="1"/>
          </p:cNvPicPr>
          <p:nvPr/>
        </p:nvPicPr>
        <p:blipFill>
          <a:blip r:embed="rId1"/>
          <a:stretch>
            <a:fillRect/>
          </a:stretch>
        </p:blipFill>
        <p:spPr>
          <a:xfrm>
            <a:off x="6474460" y="207645"/>
            <a:ext cx="4601210" cy="1967865"/>
          </a:xfrm>
          <a:prstGeom prst="rect">
            <a:avLst/>
          </a:prstGeom>
          <a:noFill/>
          <a:ln>
            <a:noFill/>
          </a:ln>
        </p:spPr>
      </p:pic>
      <p:pic>
        <p:nvPicPr>
          <p:cNvPr id="7" name="图片 6"/>
          <p:cNvPicPr>
            <a:picLocks noChangeAspect="1"/>
          </p:cNvPicPr>
          <p:nvPr/>
        </p:nvPicPr>
        <p:blipFill>
          <a:blip r:embed="rId2"/>
          <a:stretch>
            <a:fillRect/>
          </a:stretch>
        </p:blipFill>
        <p:spPr>
          <a:xfrm>
            <a:off x="972185" y="1690370"/>
            <a:ext cx="4381500" cy="3192780"/>
          </a:xfrm>
          <a:prstGeom prst="rect">
            <a:avLst/>
          </a:prstGeom>
        </p:spPr>
      </p:pic>
      <p:pic>
        <p:nvPicPr>
          <p:cNvPr id="13" name="图片 12"/>
          <p:cNvPicPr>
            <a:picLocks noChangeAspect="1"/>
          </p:cNvPicPr>
          <p:nvPr/>
        </p:nvPicPr>
        <p:blipFill>
          <a:blip r:embed="rId3"/>
          <a:stretch>
            <a:fillRect/>
          </a:stretch>
        </p:blipFill>
        <p:spPr>
          <a:xfrm>
            <a:off x="6540500" y="2890520"/>
            <a:ext cx="4289425" cy="3061335"/>
          </a:xfrm>
          <a:prstGeom prst="rect">
            <a:avLst/>
          </a:prstGeom>
        </p:spPr>
      </p:pic>
      <p:cxnSp>
        <p:nvCxnSpPr>
          <p:cNvPr id="15" name="直接箭头连接符 14"/>
          <p:cNvCxnSpPr/>
          <p:nvPr/>
        </p:nvCxnSpPr>
        <p:spPr>
          <a:xfrm flipH="1">
            <a:off x="5664835" y="1706880"/>
            <a:ext cx="623570" cy="949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628640" y="3749040"/>
            <a:ext cx="750570" cy="8585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23495"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253461" y="2129820"/>
            <a:ext cx="1685077" cy="156966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01</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3486668" y="3987410"/>
            <a:ext cx="5312410" cy="2122805"/>
          </a:xfrm>
          <a:prstGeom prst="rect">
            <a:avLst/>
          </a:prstGeom>
          <a:noFill/>
        </p:spPr>
        <p:txBody>
          <a:bodyPr wrap="none" rtlCol="0">
            <a:spAutoFit/>
          </a:bodyPr>
          <a:lstStyle/>
          <a:p>
            <a:pPr algn="r"/>
            <a:r>
              <a:rPr lang="en-US" sz="4400" b="1" dirty="0">
                <a:solidFill>
                  <a:schemeClr val="accent1">
                    <a:lumMod val="50000"/>
                  </a:schemeClr>
                </a:solidFill>
                <a:latin typeface="微软雅黑" panose="020B0503020204020204" pitchFamily="34" charset="-122"/>
                <a:ea typeface="微软雅黑" panose="020B0503020204020204" pitchFamily="34" charset="-122"/>
                <a:sym typeface="+mn-ea"/>
              </a:rPr>
              <a:t>Basic Introduction</a:t>
            </a:r>
            <a:endParaRPr lang="en-US" sz="4400" b="1" dirty="0">
              <a:solidFill>
                <a:schemeClr val="accent1">
                  <a:lumMod val="50000"/>
                </a:schemeClr>
              </a:solidFill>
              <a:latin typeface="微软雅黑" panose="020B0503020204020204" pitchFamily="34" charset="-122"/>
              <a:ea typeface="微软雅黑" panose="020B0503020204020204" pitchFamily="34" charset="-122"/>
            </a:endParaRPr>
          </a:p>
          <a:p>
            <a:pPr algn="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a:p>
            <a:pPr algn="r"/>
            <a:endParaRPr lang="zh-CN" altLang="en-US" sz="4400" b="1" dirty="0">
              <a:solidFill>
                <a:schemeClr val="accent1">
                  <a:lumMod val="50000"/>
                </a:schemeClr>
              </a:solidFill>
              <a:latin typeface="+mj-ea"/>
            </a:endParaRPr>
          </a:p>
        </p:txBody>
      </p:sp>
      <p:sp>
        <p:nvSpPr>
          <p:cNvPr id="15" name="文本框 14"/>
          <p:cNvSpPr txBox="1"/>
          <p:nvPr/>
        </p:nvSpPr>
        <p:spPr>
          <a:xfrm>
            <a:off x="133350" y="6388100"/>
            <a:ext cx="636905" cy="460375"/>
          </a:xfrm>
          <a:prstGeom prst="rect">
            <a:avLst/>
          </a:prstGeom>
          <a:noFill/>
        </p:spPr>
        <p:txBody>
          <a:bodyPr wrap="square" rtlCol="0">
            <a:spAutoFit/>
          </a:bodyPr>
          <a:lstStyle/>
          <a:p>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pic>
        <p:nvPicPr>
          <p:cNvPr id="5" name="图片 4"/>
          <p:cNvPicPr>
            <a:picLocks noChangeAspect="1"/>
          </p:cNvPicPr>
          <p:nvPr/>
        </p:nvPicPr>
        <p:blipFill>
          <a:blip r:embed="rId1"/>
          <a:stretch>
            <a:fillRect/>
          </a:stretch>
        </p:blipFill>
        <p:spPr>
          <a:xfrm>
            <a:off x="454660" y="1019175"/>
            <a:ext cx="5419090" cy="3507105"/>
          </a:xfrm>
          <a:prstGeom prst="rect">
            <a:avLst/>
          </a:prstGeom>
        </p:spPr>
      </p:pic>
      <p:sp>
        <p:nvSpPr>
          <p:cNvPr id="7" name="文本框 6"/>
          <p:cNvSpPr txBox="1"/>
          <p:nvPr/>
        </p:nvSpPr>
        <p:spPr>
          <a:xfrm>
            <a:off x="588645" y="5527040"/>
            <a:ext cx="4535805" cy="506730"/>
          </a:xfrm>
          <a:prstGeom prst="rect">
            <a:avLst/>
          </a:prstGeom>
          <a:noFill/>
        </p:spPr>
        <p:txBody>
          <a:bodyPr wrap="square" rtlCol="0">
            <a:spAutoFit/>
          </a:bodyPr>
          <a:lstStyle/>
          <a:p>
            <a:pPr algn="ctr">
              <a:lnSpc>
                <a:spcPct val="150000"/>
              </a:lnSpc>
            </a:pPr>
            <a:r>
              <a:rPr lang="en-US" altLang="zh-CN" b="1" dirty="0">
                <a:solidFill>
                  <a:schemeClr val="accent1">
                    <a:lumMod val="50000"/>
                  </a:schemeClr>
                </a:solidFill>
                <a:latin typeface="微软雅黑" panose="020B0503020204020204" pitchFamily="34" charset="-122"/>
                <a:ea typeface="微软雅黑" panose="020B0503020204020204" pitchFamily="34" charset="-122"/>
              </a:rPr>
              <a:t>3.</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合并接收的</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csv</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数据</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683895" y="4599940"/>
            <a:ext cx="1485900" cy="853440"/>
          </a:xfrm>
          <a:prstGeom prst="rect">
            <a:avLst/>
          </a:prstGeom>
        </p:spPr>
      </p:pic>
      <p:pic>
        <p:nvPicPr>
          <p:cNvPr id="11" name="图片 10"/>
          <p:cNvPicPr>
            <a:picLocks noChangeAspect="1"/>
          </p:cNvPicPr>
          <p:nvPr/>
        </p:nvPicPr>
        <p:blipFill>
          <a:blip r:embed="rId3"/>
          <a:stretch>
            <a:fillRect/>
          </a:stretch>
        </p:blipFill>
        <p:spPr>
          <a:xfrm>
            <a:off x="3521710" y="4904740"/>
            <a:ext cx="883920" cy="243840"/>
          </a:xfrm>
          <a:prstGeom prst="rect">
            <a:avLst/>
          </a:prstGeom>
        </p:spPr>
      </p:pic>
      <p:sp>
        <p:nvSpPr>
          <p:cNvPr id="12" name="右箭头 11"/>
          <p:cNvSpPr/>
          <p:nvPr/>
        </p:nvSpPr>
        <p:spPr>
          <a:xfrm>
            <a:off x="2577465" y="4871720"/>
            <a:ext cx="272415" cy="309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4"/>
          <a:stretch>
            <a:fillRect/>
          </a:stretch>
        </p:blipFill>
        <p:spPr>
          <a:xfrm>
            <a:off x="6819265" y="2649220"/>
            <a:ext cx="4625340" cy="2377440"/>
          </a:xfrm>
          <a:prstGeom prst="rect">
            <a:avLst/>
          </a:prstGeom>
        </p:spPr>
      </p:pic>
      <p:sp>
        <p:nvSpPr>
          <p:cNvPr id="15" name="文本框 14"/>
          <p:cNvSpPr txBox="1"/>
          <p:nvPr/>
        </p:nvSpPr>
        <p:spPr>
          <a:xfrm>
            <a:off x="6819265" y="1917378"/>
            <a:ext cx="4535805" cy="506730"/>
          </a:xfrm>
          <a:prstGeom prst="rect">
            <a:avLst/>
          </a:prstGeom>
          <a:noFill/>
        </p:spPr>
        <p:txBody>
          <a:bodyPr wrap="square" rtlCol="0">
            <a:spAutoFit/>
          </a:bodyPr>
          <a:lstStyle/>
          <a:p>
            <a:pPr algn="ctr">
              <a:lnSpc>
                <a:spcPct val="150000"/>
              </a:lnSpc>
            </a:pPr>
            <a:r>
              <a:rPr lang="en-US" altLang="zh-CN"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将</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csv</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数据转化成</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mat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文件</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5"/>
          <a:stretch>
            <a:fillRect/>
          </a:stretch>
        </p:blipFill>
        <p:spPr>
          <a:xfrm>
            <a:off x="9867900" y="1090287"/>
            <a:ext cx="967740" cy="251460"/>
          </a:xfrm>
          <a:prstGeom prst="rect">
            <a:avLst/>
          </a:prstGeom>
        </p:spPr>
      </p:pic>
      <p:pic>
        <p:nvPicPr>
          <p:cNvPr id="17" name="图片 16"/>
          <p:cNvPicPr>
            <a:picLocks noChangeAspect="1"/>
          </p:cNvPicPr>
          <p:nvPr/>
        </p:nvPicPr>
        <p:blipFill>
          <a:blip r:embed="rId3"/>
          <a:stretch>
            <a:fillRect/>
          </a:stretch>
        </p:blipFill>
        <p:spPr>
          <a:xfrm>
            <a:off x="7362190" y="1097907"/>
            <a:ext cx="883920" cy="243840"/>
          </a:xfrm>
          <a:prstGeom prst="rect">
            <a:avLst/>
          </a:prstGeom>
        </p:spPr>
      </p:pic>
      <p:sp>
        <p:nvSpPr>
          <p:cNvPr id="18" name="右箭头 17"/>
          <p:cNvSpPr/>
          <p:nvPr/>
        </p:nvSpPr>
        <p:spPr>
          <a:xfrm>
            <a:off x="8838565" y="1061077"/>
            <a:ext cx="272415" cy="309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908800" y="5514348"/>
            <a:ext cx="4535805" cy="506730"/>
          </a:xfrm>
          <a:prstGeom prst="rect">
            <a:avLst/>
          </a:prstGeom>
          <a:noFill/>
        </p:spPr>
        <p:txBody>
          <a:bodyPr wrap="square" rtlCol="0">
            <a:spAutoFit/>
          </a:bodyPr>
          <a:lstStyle/>
          <a:p>
            <a:pPr algn="ctr">
              <a:lnSpc>
                <a:spcPct val="150000"/>
              </a:lnSpc>
            </a:pPr>
            <a:r>
              <a:rPr lang="en-US" altLang="zh-CN" b="1" dirty="0">
                <a:solidFill>
                  <a:schemeClr val="accent1">
                    <a:lumMod val="50000"/>
                  </a:schemeClr>
                </a:solidFill>
                <a:latin typeface="微软雅黑" panose="020B0503020204020204" pitchFamily="34" charset="-122"/>
                <a:ea typeface="微软雅黑" panose="020B0503020204020204" pitchFamily="34" charset="-122"/>
              </a:rPr>
              <a:t>5.</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matlab</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进行数据分析</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972185" y="652780"/>
            <a:ext cx="4533900" cy="64516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4.1 </a:t>
            </a:r>
            <a:r>
              <a:rPr lang="en-US" b="1" dirty="0">
                <a:solidFill>
                  <a:schemeClr val="accent1">
                    <a:lumMod val="50000"/>
                  </a:schemeClr>
                </a:solidFill>
                <a:latin typeface="微软雅黑" panose="020B0503020204020204" pitchFamily="34" charset="-122"/>
                <a:ea typeface="微软雅黑" panose="020B0503020204020204" pitchFamily="34" charset="-122"/>
                <a:sym typeface="+mn-ea"/>
              </a:rPr>
              <a:t>Data processing</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5" name="文本框 4"/>
          <p:cNvSpPr txBox="1"/>
          <p:nvPr/>
        </p:nvSpPr>
        <p:spPr>
          <a:xfrm>
            <a:off x="972185" y="652780"/>
            <a:ext cx="4533900" cy="92202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4.</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Firs</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try for DOA Estimation</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a:p>
        </p:txBody>
      </p:sp>
      <p:sp>
        <p:nvSpPr>
          <p:cNvPr id="9" name="文本框 8"/>
          <p:cNvSpPr txBox="1"/>
          <p:nvPr/>
        </p:nvSpPr>
        <p:spPr>
          <a:xfrm>
            <a:off x="1610360" y="1130935"/>
            <a:ext cx="9584690" cy="1198880"/>
          </a:xfrm>
          <a:prstGeom prst="rect">
            <a:avLst/>
          </a:prstGeom>
          <a:noFill/>
        </p:spPr>
        <p:txBody>
          <a:bodyPr wrap="square" rtlCol="0">
            <a:spAutoFit/>
          </a:bodyPr>
          <a:lstStyle/>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我们在初次尝试时，将接收天线阵元放到了</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506</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我的桌子旁边的那张桌子上，并保证</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USRP</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与接收天线阵元大约有一个</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度的夹角。按照</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算法的理论，在理想情况下我们能够估计出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DOA</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的波达角度约为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度。实验结果如下：</a:t>
            </a:r>
            <a:r>
              <a:rPr lang="en-US" altLang="zh-CN" b="1" dirty="0">
                <a:solidFill>
                  <a:srgbClr val="FF0000"/>
                </a:solidFill>
                <a:latin typeface="微软雅黑" panose="020B0503020204020204" pitchFamily="34" charset="-122"/>
                <a:ea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sym typeface="+mn-ea"/>
              </a:rPr>
              <a:t>为了让我们的结果排除更多的干扰，我们滤去了大于</a:t>
            </a:r>
            <a:r>
              <a:rPr lang="en-US" altLang="zh-CN" b="1" dirty="0">
                <a:solidFill>
                  <a:srgbClr val="FF0000"/>
                </a:solidFill>
                <a:latin typeface="微软雅黑" panose="020B0503020204020204" pitchFamily="34" charset="-122"/>
                <a:ea typeface="微软雅黑" panose="020B0503020204020204" pitchFamily="34" charset="-122"/>
                <a:sym typeface="+mn-ea"/>
              </a:rPr>
              <a:t>90</a:t>
            </a:r>
            <a:r>
              <a:rPr lang="zh-CN" altLang="en-US" b="1" dirty="0">
                <a:solidFill>
                  <a:srgbClr val="FF0000"/>
                </a:solidFill>
                <a:latin typeface="微软雅黑" panose="020B0503020204020204" pitchFamily="34" charset="-122"/>
                <a:ea typeface="微软雅黑" panose="020B0503020204020204" pitchFamily="34" charset="-122"/>
                <a:sym typeface="+mn-ea"/>
              </a:rPr>
              <a:t>度或小于</a:t>
            </a:r>
            <a:r>
              <a:rPr lang="en-US" altLang="zh-CN" b="1" dirty="0">
                <a:solidFill>
                  <a:srgbClr val="FF0000"/>
                </a:solidFill>
                <a:latin typeface="微软雅黑" panose="020B0503020204020204" pitchFamily="34" charset="-122"/>
                <a:ea typeface="微软雅黑" panose="020B0503020204020204" pitchFamily="34" charset="-122"/>
                <a:sym typeface="+mn-ea"/>
              </a:rPr>
              <a:t>-90</a:t>
            </a:r>
            <a:r>
              <a:rPr lang="zh-CN" altLang="en-US" b="1" dirty="0">
                <a:solidFill>
                  <a:srgbClr val="FF0000"/>
                </a:solidFill>
                <a:latin typeface="微软雅黑" panose="020B0503020204020204" pitchFamily="34" charset="-122"/>
                <a:ea typeface="微软雅黑" panose="020B0503020204020204" pitchFamily="34" charset="-122"/>
                <a:sym typeface="+mn-ea"/>
              </a:rPr>
              <a:t>度的角度）</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p:txBody>
      </p:sp>
      <p:pic>
        <p:nvPicPr>
          <p:cNvPr id="6" name="图片 5" descr="W_F){4}EVQ@ZI`P6`RDJ`RM"/>
          <p:cNvPicPr>
            <a:picLocks noChangeAspect="1"/>
          </p:cNvPicPr>
          <p:nvPr/>
        </p:nvPicPr>
        <p:blipFill>
          <a:blip r:embed="rId1"/>
          <a:stretch>
            <a:fillRect/>
          </a:stretch>
        </p:blipFill>
        <p:spPr>
          <a:xfrm>
            <a:off x="1813560" y="2414270"/>
            <a:ext cx="4192905" cy="3751580"/>
          </a:xfrm>
          <a:prstGeom prst="rect">
            <a:avLst/>
          </a:prstGeom>
        </p:spPr>
      </p:pic>
      <p:pic>
        <p:nvPicPr>
          <p:cNvPr id="7" name="图片 6" descr="~$A$J81CR(T)TVRT`NK@WEA"/>
          <p:cNvPicPr>
            <a:picLocks noChangeAspect="1"/>
          </p:cNvPicPr>
          <p:nvPr/>
        </p:nvPicPr>
        <p:blipFill>
          <a:blip r:embed="rId2"/>
          <a:stretch>
            <a:fillRect/>
          </a:stretch>
        </p:blipFill>
        <p:spPr>
          <a:xfrm>
            <a:off x="6657340" y="2470150"/>
            <a:ext cx="4618990" cy="3695700"/>
          </a:xfrm>
          <a:prstGeom prst="rect">
            <a:avLst/>
          </a:prstGeom>
        </p:spPr>
      </p:pic>
      <p:sp>
        <p:nvSpPr>
          <p:cNvPr id="11" name="文本框 10"/>
          <p:cNvSpPr txBox="1"/>
          <p:nvPr/>
        </p:nvSpPr>
        <p:spPr>
          <a:xfrm>
            <a:off x="4805045" y="6362700"/>
            <a:ext cx="5304790" cy="36830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DOA估计初次实验结果</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5" name="文本框 4"/>
          <p:cNvSpPr txBox="1"/>
          <p:nvPr/>
        </p:nvSpPr>
        <p:spPr>
          <a:xfrm>
            <a:off x="972185" y="652780"/>
            <a:ext cx="4533900" cy="92202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4.</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Firs</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try for DOA Estimation</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a:p>
        </p:txBody>
      </p:sp>
      <p:sp>
        <p:nvSpPr>
          <p:cNvPr id="9" name="文本框 8"/>
          <p:cNvSpPr txBox="1"/>
          <p:nvPr/>
        </p:nvSpPr>
        <p:spPr>
          <a:xfrm>
            <a:off x="1195070" y="1128395"/>
            <a:ext cx="9584690" cy="368300"/>
          </a:xfrm>
          <a:prstGeom prst="rect">
            <a:avLst/>
          </a:prstGeom>
          <a:noFill/>
        </p:spPr>
        <p:txBody>
          <a:bodyPr wrap="square" rtlCol="0">
            <a:spAutoFit/>
          </a:bodyPr>
          <a:lstStyle/>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我们还把这个结果做成了动图，如下所示：</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1" name="图片 10" descr="passiveFB_0"/>
          <p:cNvPicPr>
            <a:picLocks noChangeAspect="1"/>
          </p:cNvPicPr>
          <p:nvPr/>
        </p:nvPicPr>
        <p:blipFill>
          <a:blip r:embed="rId1"/>
          <a:stretch>
            <a:fillRect/>
          </a:stretch>
        </p:blipFill>
        <p:spPr>
          <a:xfrm>
            <a:off x="1275080" y="1791970"/>
            <a:ext cx="3914140" cy="3802380"/>
          </a:xfrm>
          <a:prstGeom prst="rect">
            <a:avLst/>
          </a:prstGeom>
        </p:spPr>
      </p:pic>
      <p:sp>
        <p:nvSpPr>
          <p:cNvPr id="12" name="文本框 11"/>
          <p:cNvSpPr txBox="1"/>
          <p:nvPr/>
        </p:nvSpPr>
        <p:spPr>
          <a:xfrm>
            <a:off x="1670685" y="5951855"/>
            <a:ext cx="3406775" cy="36830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DOA估计初次实验结果（动图）</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021705" y="1791970"/>
            <a:ext cx="5448935" cy="3784600"/>
          </a:xfrm>
          <a:prstGeom prst="rect">
            <a:avLst/>
          </a:prstGeom>
          <a:noFill/>
        </p:spPr>
        <p:txBody>
          <a:bodyPr wrap="square" rtlCol="0">
            <a:spAutoFit/>
          </a:bodyPr>
          <a:lstStyle/>
          <a:p>
            <a:pPr algn="just"/>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从上面的结果中，我们可以看到：我们的DOA估计结果比较杂乱，且在多个角度处都产生了峰值。经过我们的讨论后，我们发现：由于USRP发射的信号是朝向四面八方的，如不添加一个反射面的话，我们的接收到的信号就是朝向四面八方的，或许有一些方向相反的信号被抵消了，但是更多的信号还是进入到了接收机中。因此我们的DOA估计才会显得杂乱无章。</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5" name="文本框 4"/>
          <p:cNvSpPr txBox="1"/>
          <p:nvPr/>
        </p:nvSpPr>
        <p:spPr>
          <a:xfrm>
            <a:off x="972185" y="652780"/>
            <a:ext cx="4533900" cy="92202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4.</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3</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b="1" dirty="0">
                <a:solidFill>
                  <a:schemeClr val="accent1">
                    <a:lumMod val="50000"/>
                  </a:schemeClr>
                </a:solidFill>
                <a:latin typeface="微软雅黑" panose="020B0503020204020204" pitchFamily="34" charset="-122"/>
                <a:ea typeface="微软雅黑" panose="020B0503020204020204" pitchFamily="34" charset="-122"/>
              </a:rPr>
              <a:t>Second</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try for DOA Estimation</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a:p>
        </p:txBody>
      </p:sp>
      <p:sp>
        <p:nvSpPr>
          <p:cNvPr id="9" name="文本框 8"/>
          <p:cNvSpPr txBox="1"/>
          <p:nvPr/>
        </p:nvSpPr>
        <p:spPr>
          <a:xfrm>
            <a:off x="1195070" y="1128395"/>
            <a:ext cx="9584690" cy="645160"/>
          </a:xfrm>
          <a:prstGeom prst="rect">
            <a:avLst/>
          </a:prstGeom>
          <a:noFill/>
        </p:spPr>
        <p:txBody>
          <a:bodyPr wrap="square" rtlCol="0">
            <a:spAutoFit/>
          </a:bodyPr>
          <a:lstStyle/>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针对上面实验中产生的问题，我们加了一个反射面，并且使得经反射面反射后的信号与天线阵元的夹角近似为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度。如下所示：</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5281295" y="5469890"/>
            <a:ext cx="3406775" cy="36830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添加一个反射面</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5" descr="20220531165251"/>
          <p:cNvPicPr>
            <a:picLocks noChangeAspect="1"/>
          </p:cNvPicPr>
          <p:nvPr/>
        </p:nvPicPr>
        <p:blipFill>
          <a:blip r:embed="rId1"/>
          <a:stretch>
            <a:fillRect/>
          </a:stretch>
        </p:blipFill>
        <p:spPr>
          <a:xfrm>
            <a:off x="3223895" y="1963420"/>
            <a:ext cx="5967730" cy="3235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5" name="文本框 4"/>
          <p:cNvSpPr txBox="1"/>
          <p:nvPr/>
        </p:nvSpPr>
        <p:spPr>
          <a:xfrm>
            <a:off x="972185" y="652780"/>
            <a:ext cx="4533900" cy="92202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4.</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3</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b="1" dirty="0">
                <a:solidFill>
                  <a:schemeClr val="accent1">
                    <a:lumMod val="50000"/>
                  </a:schemeClr>
                </a:solidFill>
                <a:latin typeface="微软雅黑" panose="020B0503020204020204" pitchFamily="34" charset="-122"/>
                <a:ea typeface="微软雅黑" panose="020B0503020204020204" pitchFamily="34" charset="-122"/>
              </a:rPr>
              <a:t>Second</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try for DOA Estimation</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a:p>
        </p:txBody>
      </p:sp>
      <p:sp>
        <p:nvSpPr>
          <p:cNvPr id="9" name="文本框 8"/>
          <p:cNvSpPr txBox="1"/>
          <p:nvPr/>
        </p:nvSpPr>
        <p:spPr>
          <a:xfrm>
            <a:off x="1164590" y="1128395"/>
            <a:ext cx="9584690" cy="922020"/>
          </a:xfrm>
          <a:prstGeom prst="rect">
            <a:avLst/>
          </a:prstGeom>
          <a:noFill/>
        </p:spPr>
        <p:txBody>
          <a:bodyPr wrap="square" rtlCol="0">
            <a:spAutoFit/>
          </a:bodyPr>
          <a:lstStyle/>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我们看看在这一次改进后的实验结果：</a:t>
            </a:r>
            <a:r>
              <a:rPr lang="en-US" altLang="zh-CN" b="1" dirty="0">
                <a:solidFill>
                  <a:srgbClr val="FF0000"/>
                </a:solidFill>
                <a:latin typeface="微软雅黑" panose="020B0503020204020204" pitchFamily="34" charset="-122"/>
                <a:ea typeface="微软雅黑" panose="020B0503020204020204" pitchFamily="34" charset="-122"/>
                <a:sym typeface="+mn-ea"/>
              </a:rPr>
              <a:t>(</a:t>
            </a:r>
            <a:r>
              <a:rPr lang="zh-CN" altLang="en-US" b="1" dirty="0">
                <a:solidFill>
                  <a:srgbClr val="FF0000"/>
                </a:solidFill>
                <a:latin typeface="微软雅黑" panose="020B0503020204020204" pitchFamily="34" charset="-122"/>
                <a:ea typeface="微软雅黑" panose="020B0503020204020204" pitchFamily="34" charset="-122"/>
                <a:sym typeface="+mn-ea"/>
              </a:rPr>
              <a:t>为了让我们的结果排除更多的干扰，我们滤去了大于</a:t>
            </a:r>
            <a:r>
              <a:rPr lang="en-US" altLang="zh-CN" b="1" dirty="0">
                <a:solidFill>
                  <a:srgbClr val="FF0000"/>
                </a:solidFill>
                <a:latin typeface="微软雅黑" panose="020B0503020204020204" pitchFamily="34" charset="-122"/>
                <a:ea typeface="微软雅黑" panose="020B0503020204020204" pitchFamily="34" charset="-122"/>
                <a:sym typeface="+mn-ea"/>
              </a:rPr>
              <a:t>90</a:t>
            </a:r>
            <a:r>
              <a:rPr lang="zh-CN" altLang="en-US" b="1" dirty="0">
                <a:solidFill>
                  <a:srgbClr val="FF0000"/>
                </a:solidFill>
                <a:latin typeface="微软雅黑" panose="020B0503020204020204" pitchFamily="34" charset="-122"/>
                <a:ea typeface="微软雅黑" panose="020B0503020204020204" pitchFamily="34" charset="-122"/>
                <a:sym typeface="+mn-ea"/>
              </a:rPr>
              <a:t>度或小于</a:t>
            </a:r>
            <a:r>
              <a:rPr lang="en-US" altLang="zh-CN" b="1" dirty="0">
                <a:solidFill>
                  <a:srgbClr val="FF0000"/>
                </a:solidFill>
                <a:latin typeface="微软雅黑" panose="020B0503020204020204" pitchFamily="34" charset="-122"/>
                <a:ea typeface="微软雅黑" panose="020B0503020204020204" pitchFamily="34" charset="-122"/>
                <a:sym typeface="+mn-ea"/>
              </a:rPr>
              <a:t>-90</a:t>
            </a:r>
            <a:r>
              <a:rPr lang="zh-CN" altLang="en-US" b="1" dirty="0">
                <a:solidFill>
                  <a:srgbClr val="FF0000"/>
                </a:solidFill>
                <a:latin typeface="微软雅黑" panose="020B0503020204020204" pitchFamily="34" charset="-122"/>
                <a:ea typeface="微软雅黑" panose="020B0503020204020204" pitchFamily="34" charset="-122"/>
                <a:sym typeface="+mn-ea"/>
              </a:rPr>
              <a:t>度的角度）</a:t>
            </a:r>
            <a:endParaRPr lang="zh-CN" altLang="en-US" b="1" dirty="0">
              <a:solidFill>
                <a:srgbClr val="FF0000"/>
              </a:solidFill>
              <a:latin typeface="微软雅黑" panose="020B0503020204020204" pitchFamily="34" charset="-122"/>
              <a:ea typeface="微软雅黑" panose="020B0503020204020204" pitchFamily="34" charset="-122"/>
              <a:sym typeface="+mn-ea"/>
            </a:endParaRPr>
          </a:p>
          <a:p>
            <a:pPr algn="just"/>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7" name="图片 6" descr="]GI%GQ1V6)R4LFVOK04XNYN"/>
          <p:cNvPicPr>
            <a:picLocks noChangeAspect="1"/>
          </p:cNvPicPr>
          <p:nvPr/>
        </p:nvPicPr>
        <p:blipFill>
          <a:blip r:embed="rId1"/>
          <a:stretch>
            <a:fillRect/>
          </a:stretch>
        </p:blipFill>
        <p:spPr>
          <a:xfrm>
            <a:off x="1480185" y="1898650"/>
            <a:ext cx="4309745" cy="3855720"/>
          </a:xfrm>
          <a:prstGeom prst="rect">
            <a:avLst/>
          </a:prstGeom>
        </p:spPr>
      </p:pic>
      <p:pic>
        <p:nvPicPr>
          <p:cNvPr id="8" name="图片 7" descr="20220531165558"/>
          <p:cNvPicPr>
            <a:picLocks noChangeAspect="1"/>
          </p:cNvPicPr>
          <p:nvPr/>
        </p:nvPicPr>
        <p:blipFill>
          <a:blip r:embed="rId2"/>
          <a:stretch>
            <a:fillRect/>
          </a:stretch>
        </p:blipFill>
        <p:spPr>
          <a:xfrm>
            <a:off x="6456045" y="1898015"/>
            <a:ext cx="4293235" cy="3856355"/>
          </a:xfrm>
          <a:prstGeom prst="rect">
            <a:avLst/>
          </a:prstGeom>
        </p:spPr>
      </p:pic>
      <p:sp>
        <p:nvSpPr>
          <p:cNvPr id="11" name="文本框 10"/>
          <p:cNvSpPr txBox="1"/>
          <p:nvPr/>
        </p:nvSpPr>
        <p:spPr>
          <a:xfrm>
            <a:off x="4065270" y="6078220"/>
            <a:ext cx="5304790" cy="36830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DOA估计经过二次改进后的实验结果</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5" name="文本框 4"/>
          <p:cNvSpPr txBox="1"/>
          <p:nvPr/>
        </p:nvSpPr>
        <p:spPr>
          <a:xfrm>
            <a:off x="972185" y="652780"/>
            <a:ext cx="4533900" cy="92202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4.</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3</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b="1" dirty="0">
                <a:solidFill>
                  <a:schemeClr val="accent1">
                    <a:lumMod val="50000"/>
                  </a:schemeClr>
                </a:solidFill>
                <a:latin typeface="微软雅黑" panose="020B0503020204020204" pitchFamily="34" charset="-122"/>
                <a:ea typeface="微软雅黑" panose="020B0503020204020204" pitchFamily="34" charset="-122"/>
              </a:rPr>
              <a:t>Second</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try for DOA Estimation</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a:p>
        </p:txBody>
      </p:sp>
      <p:sp>
        <p:nvSpPr>
          <p:cNvPr id="9" name="文本框 8"/>
          <p:cNvSpPr txBox="1"/>
          <p:nvPr/>
        </p:nvSpPr>
        <p:spPr>
          <a:xfrm>
            <a:off x="1164590" y="1128395"/>
            <a:ext cx="9584690" cy="368300"/>
          </a:xfrm>
          <a:prstGeom prst="rect">
            <a:avLst/>
          </a:prstGeom>
          <a:noFill/>
        </p:spPr>
        <p:txBody>
          <a:bodyPr wrap="square" rtlCol="0">
            <a:spAutoFit/>
          </a:bodyPr>
          <a:lstStyle/>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和第一次实验一样，我们还展示一下动图描绘我们的动态效果：</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descr="passiveFB1"/>
          <p:cNvPicPr>
            <a:picLocks noChangeAspect="1"/>
          </p:cNvPicPr>
          <p:nvPr/>
        </p:nvPicPr>
        <p:blipFill>
          <a:blip r:embed="rId1"/>
          <a:stretch>
            <a:fillRect/>
          </a:stretch>
        </p:blipFill>
        <p:spPr>
          <a:xfrm>
            <a:off x="1303020" y="1887855"/>
            <a:ext cx="4086225" cy="4086225"/>
          </a:xfrm>
          <a:prstGeom prst="rect">
            <a:avLst/>
          </a:prstGeom>
        </p:spPr>
      </p:pic>
      <p:sp>
        <p:nvSpPr>
          <p:cNvPr id="12" name="文本框 11"/>
          <p:cNvSpPr txBox="1"/>
          <p:nvPr/>
        </p:nvSpPr>
        <p:spPr>
          <a:xfrm>
            <a:off x="1303020" y="6287135"/>
            <a:ext cx="4460875" cy="36830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DOA估计二次改进后的实验结果（动图）</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992495" y="2192655"/>
            <a:ext cx="5476875" cy="3476625"/>
          </a:xfrm>
          <a:prstGeom prst="rect">
            <a:avLst/>
          </a:prstGeom>
          <a:noFill/>
        </p:spPr>
        <p:txBody>
          <a:bodyPr wrap="square" rtlCol="0">
            <a:spAutoFit/>
          </a:bodyPr>
          <a:lstStyle/>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从这次DOA的估计结果来看：检测到的角度峰值变少了，且在30度附近出现了一个很强的峰值，这表明我们加一块挡板确实可以将某些范围内的角度反射为30度被</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KerberosSDR</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天线阵元检测到。而这次检测的角度与之前相比范围更大，这也反应了我们挡板确实存在着一定的反射作用，可以大大增加某些信号经挡板反射后抵达接收天线阵元的角度。尽管这种改进较刚刚多个峰值已经有一些提升了，但是某些方向的角度还是会产生一些干扰。因此，接下来我们会尝试另一种改进方案。</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5" name="文本框 4"/>
          <p:cNvSpPr txBox="1"/>
          <p:nvPr/>
        </p:nvSpPr>
        <p:spPr>
          <a:xfrm>
            <a:off x="972185" y="652780"/>
            <a:ext cx="7119620" cy="92202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4.</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b="1" dirty="0">
                <a:solidFill>
                  <a:schemeClr val="accent1">
                    <a:lumMod val="50000"/>
                  </a:schemeClr>
                </a:solidFill>
                <a:latin typeface="微软雅黑" panose="020B0503020204020204" pitchFamily="34" charset="-122"/>
                <a:ea typeface="微软雅黑" panose="020B0503020204020204" pitchFamily="34" charset="-122"/>
              </a:rPr>
              <a:t>Third</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improvement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for DOA Estimation</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p:sp>
        <p:nvSpPr>
          <p:cNvPr id="9" name="文本框 8"/>
          <p:cNvSpPr txBox="1"/>
          <p:nvPr/>
        </p:nvSpPr>
        <p:spPr>
          <a:xfrm>
            <a:off x="1164590" y="1128395"/>
            <a:ext cx="9584690" cy="1200329"/>
          </a:xfrm>
          <a:prstGeom prst="rect">
            <a:avLst/>
          </a:prstGeom>
          <a:noFill/>
        </p:spPr>
        <p:txBody>
          <a:bodyPr wrap="square" rtlCol="0">
            <a:spAutoFit/>
          </a:bodyPr>
          <a:lstStyle/>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在这一次的改进方案中，我们将接收天线阵元的位置放到了</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506</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中部大桌子的中心，使得接收天线阵元到</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506</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四周墙壁的距离近似相等来确保进入接收机处的大部分信号能够相互抵消。</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实验环境如图所示，下面演示我们的实际操作</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hlinkClick r:id="rId1" action="ppaction://hlinkfile"/>
              </a:rPr>
              <a:t>视频</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1" name="图片 10" descr="4]`~ME3CHUH)FJ_JC%L38VV"/>
          <p:cNvPicPr>
            <a:picLocks noChangeAspect="1"/>
          </p:cNvPicPr>
          <p:nvPr/>
        </p:nvPicPr>
        <p:blipFill>
          <a:blip r:embed="rId2"/>
          <a:stretch>
            <a:fillRect/>
          </a:stretch>
        </p:blipFill>
        <p:spPr>
          <a:xfrm>
            <a:off x="1106158" y="3085710"/>
            <a:ext cx="4370082" cy="2887133"/>
          </a:xfrm>
          <a:prstGeom prst="rect">
            <a:avLst/>
          </a:prstGeom>
        </p:spPr>
      </p:pic>
      <p:cxnSp>
        <p:nvCxnSpPr>
          <p:cNvPr id="12" name="直接箭头连接符 11"/>
          <p:cNvCxnSpPr/>
          <p:nvPr/>
        </p:nvCxnSpPr>
        <p:spPr>
          <a:xfrm>
            <a:off x="3616325" y="5462026"/>
            <a:ext cx="1012402" cy="19646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527762" y="5585461"/>
            <a:ext cx="1723390" cy="369332"/>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发射机</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6874300" y="2654300"/>
            <a:ext cx="2966508" cy="3749952"/>
          </a:xfrm>
          <a:prstGeom prst="rect">
            <a:avLst/>
          </a:prstGeom>
        </p:spPr>
      </p:pic>
      <p:cxnSp>
        <p:nvCxnSpPr>
          <p:cNvPr id="15" name="直接箭头连接符 14"/>
          <p:cNvCxnSpPr/>
          <p:nvPr/>
        </p:nvCxnSpPr>
        <p:spPr>
          <a:xfrm>
            <a:off x="8383058" y="4969259"/>
            <a:ext cx="414867" cy="22166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533765" y="5190924"/>
            <a:ext cx="1723390" cy="369332"/>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接收机</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8" name="直接箭头连接符 17"/>
          <p:cNvCxnSpPr/>
          <p:nvPr/>
        </p:nvCxnSpPr>
        <p:spPr>
          <a:xfrm>
            <a:off x="8929371" y="3670197"/>
            <a:ext cx="1012402" cy="19646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840808" y="3793632"/>
            <a:ext cx="1723390" cy="369332"/>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目标障碍物</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5" name="文本框 4"/>
          <p:cNvSpPr txBox="1"/>
          <p:nvPr/>
        </p:nvSpPr>
        <p:spPr>
          <a:xfrm>
            <a:off x="972185" y="652780"/>
            <a:ext cx="7119620" cy="922020"/>
          </a:xfrm>
          <a:prstGeom prst="rect">
            <a:avLst/>
          </a:prstGeom>
          <a:noFill/>
        </p:spPr>
        <p:txBody>
          <a:bodyPr wrap="square" rtlCol="0">
            <a:spAutoFit/>
          </a:bodyPr>
          <a:lstStyle/>
          <a:p>
            <a:r>
              <a:rPr lang="en-US" altLang="zh-CN"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b="1" dirty="0">
                <a:solidFill>
                  <a:schemeClr val="accent1">
                    <a:lumMod val="50000"/>
                  </a:schemeClr>
                </a:solidFill>
                <a:latin typeface="微软雅黑" panose="020B0503020204020204" pitchFamily="34" charset="-122"/>
                <a:ea typeface="微软雅黑" panose="020B0503020204020204" pitchFamily="34" charset="-122"/>
              </a:rPr>
              <a:t>Third</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improvement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for DOA Estimation</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p:sp>
        <p:nvSpPr>
          <p:cNvPr id="9" name="文本框 8"/>
          <p:cNvSpPr txBox="1"/>
          <p:nvPr/>
        </p:nvSpPr>
        <p:spPr>
          <a:xfrm>
            <a:off x="1164590" y="1128395"/>
            <a:ext cx="9584690" cy="646331"/>
          </a:xfrm>
          <a:prstGeom prst="rect">
            <a:avLst/>
          </a:prstGeom>
          <a:noFill/>
        </p:spPr>
        <p:txBody>
          <a:bodyPr wrap="square" rtlCol="0">
            <a:spAutoFit/>
          </a:bodyPr>
          <a:lstStyle/>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实验结果如下图所示：</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可以明显看出我们减少了四周回波的干扰，只测得了目标物体的角度。</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1"/>
          <a:stretch>
            <a:fillRect/>
          </a:stretch>
        </p:blipFill>
        <p:spPr>
          <a:xfrm>
            <a:off x="6409924" y="2078482"/>
            <a:ext cx="4800600" cy="4272967"/>
          </a:xfrm>
          <a:prstGeom prst="rect">
            <a:avLst/>
          </a:prstGeom>
        </p:spPr>
      </p:pic>
      <p:pic>
        <p:nvPicPr>
          <p:cNvPr id="11" name="图片 10"/>
          <p:cNvPicPr>
            <a:picLocks noChangeAspect="1"/>
          </p:cNvPicPr>
          <p:nvPr/>
        </p:nvPicPr>
        <p:blipFill>
          <a:blip r:embed="rId2"/>
          <a:stretch>
            <a:fillRect/>
          </a:stretch>
        </p:blipFill>
        <p:spPr>
          <a:xfrm>
            <a:off x="1164590" y="2078482"/>
            <a:ext cx="4719528" cy="42627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5" name="文本框 4"/>
          <p:cNvSpPr txBox="1"/>
          <p:nvPr/>
        </p:nvSpPr>
        <p:spPr>
          <a:xfrm>
            <a:off x="972185" y="652780"/>
            <a:ext cx="7119620" cy="922020"/>
          </a:xfrm>
          <a:prstGeom prst="rect">
            <a:avLst/>
          </a:prstGeom>
          <a:noFill/>
        </p:spPr>
        <p:txBody>
          <a:bodyPr wrap="square" rtlCol="0">
            <a:spAutoFit/>
          </a:bodyPr>
          <a:lstStyle/>
          <a:p>
            <a:r>
              <a:rPr lang="en-US" altLang="zh-CN"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5</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Speed test</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p:sp>
        <p:nvSpPr>
          <p:cNvPr id="9" name="文本框 8"/>
          <p:cNvSpPr txBox="1"/>
          <p:nvPr/>
        </p:nvSpPr>
        <p:spPr>
          <a:xfrm>
            <a:off x="1164590" y="1128395"/>
            <a:ext cx="9584690" cy="646331"/>
          </a:xfrm>
          <a:prstGeom prst="rect">
            <a:avLst/>
          </a:prstGeom>
          <a:noFill/>
        </p:spPr>
        <p:txBody>
          <a:bodyPr wrap="square" rtlCol="0">
            <a:spAutoFit/>
          </a:bodyPr>
          <a:lstStyle/>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在测量多普勒频偏部分，我们首先对实验环境进行了调整</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5483706" y="6132551"/>
            <a:ext cx="3406775" cy="368300"/>
          </a:xfrm>
          <a:prstGeom prst="rect">
            <a:avLst/>
          </a:prstGeom>
          <a:noFill/>
        </p:spPr>
        <p:txBody>
          <a:bodyPr wrap="square" rtlCol="0">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rPr>
              <a:t>实验环境</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47451" y="1966784"/>
            <a:ext cx="2416999" cy="3222665"/>
          </a:xfrm>
          <a:prstGeom prst="rect">
            <a:avLst/>
          </a:prstGeom>
        </p:spPr>
      </p:pic>
      <p:sp>
        <p:nvSpPr>
          <p:cNvPr id="14" name="文本框 13"/>
          <p:cNvSpPr txBox="1"/>
          <p:nvPr/>
        </p:nvSpPr>
        <p:spPr>
          <a:xfrm>
            <a:off x="2029522" y="5558791"/>
            <a:ext cx="1731585" cy="369332"/>
          </a:xfrm>
          <a:prstGeom prst="rect">
            <a:avLst/>
          </a:prstGeom>
          <a:noFill/>
        </p:spPr>
        <p:txBody>
          <a:bodyPr wrap="square">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发射机位置</a:t>
            </a:r>
            <a:endParaRPr lang="zh-CN" altLang="en-US" dirty="0"/>
          </a:p>
        </p:txBody>
      </p:sp>
      <p:sp>
        <p:nvSpPr>
          <p:cNvPr id="15" name="文本框 14"/>
          <p:cNvSpPr txBox="1"/>
          <p:nvPr/>
        </p:nvSpPr>
        <p:spPr>
          <a:xfrm>
            <a:off x="4686223" y="5574852"/>
            <a:ext cx="3027146" cy="369332"/>
          </a:xfrm>
          <a:prstGeom prst="rect">
            <a:avLst/>
          </a:prstGeom>
          <a:noFill/>
        </p:spPr>
        <p:txBody>
          <a:bodyPr wrap="square">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发射和接收机相对位置</a:t>
            </a:r>
            <a:endParaRPr lang="zh-CN" altLang="en-US" dirty="0"/>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6223" y="1976017"/>
            <a:ext cx="2416999" cy="3247959"/>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0530" y="2433645"/>
            <a:ext cx="3547805" cy="2414187"/>
          </a:xfrm>
          <a:prstGeom prst="rect">
            <a:avLst/>
          </a:prstGeom>
        </p:spPr>
      </p:pic>
      <p:sp>
        <p:nvSpPr>
          <p:cNvPr id="19" name="文本框 18"/>
          <p:cNvSpPr txBox="1"/>
          <p:nvPr/>
        </p:nvSpPr>
        <p:spPr>
          <a:xfrm>
            <a:off x="8648905" y="5574852"/>
            <a:ext cx="3027146" cy="369332"/>
          </a:xfrm>
          <a:prstGeom prst="rect">
            <a:avLst/>
          </a:prstGeom>
          <a:noFill/>
        </p:spPr>
        <p:txBody>
          <a:bodyPr wrap="square">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接收机天线排布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5" name="文本框 4"/>
          <p:cNvSpPr txBox="1"/>
          <p:nvPr/>
        </p:nvSpPr>
        <p:spPr>
          <a:xfrm>
            <a:off x="972185" y="652780"/>
            <a:ext cx="7119620" cy="922020"/>
          </a:xfrm>
          <a:prstGeom prst="rect">
            <a:avLst/>
          </a:prstGeom>
          <a:noFill/>
        </p:spPr>
        <p:txBody>
          <a:bodyPr wrap="square" rtlCol="0">
            <a:spAutoFit/>
          </a:bodyPr>
          <a:lstStyle/>
          <a:p>
            <a:r>
              <a:rPr lang="en-US" altLang="zh-CN"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5</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Speed test</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p:sp>
        <p:nvSpPr>
          <p:cNvPr id="9" name="文本框 8"/>
          <p:cNvSpPr txBox="1"/>
          <p:nvPr/>
        </p:nvSpPr>
        <p:spPr>
          <a:xfrm>
            <a:off x="1164589" y="1128395"/>
            <a:ext cx="9779635" cy="1477328"/>
          </a:xfrm>
          <a:prstGeom prst="rect">
            <a:avLst/>
          </a:prstGeom>
          <a:noFill/>
        </p:spPr>
        <p:txBody>
          <a:bodyPr wrap="square" rtlCol="0">
            <a:spAutoFit/>
          </a:bodyPr>
          <a:lstStyle/>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在实验场景，我们的采样率为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20Mhz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秒内采样了</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20M</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的数据，前三个天线收到的数据充当</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Surveillance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信道的数据，最后一根天线收到的数据为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Reference</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信道的数据。</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实验过程请看</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hlinkClick r:id="rId1" action="ppaction://hlinkfile"/>
              </a:rPr>
              <a:t>演示</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736" y="3033591"/>
            <a:ext cx="3276600" cy="3276600"/>
          </a:xfrm>
          <a:prstGeom prst="rect">
            <a:avLst/>
          </a:prstGeom>
        </p:spPr>
      </p:pic>
      <p:sp>
        <p:nvSpPr>
          <p:cNvPr id="15" name="文本框 14"/>
          <p:cNvSpPr txBox="1"/>
          <p:nvPr/>
        </p:nvSpPr>
        <p:spPr>
          <a:xfrm>
            <a:off x="4921885" y="6414104"/>
            <a:ext cx="2348229" cy="369332"/>
          </a:xfrm>
          <a:prstGeom prst="rect">
            <a:avLst/>
          </a:prstGeom>
          <a:noFill/>
        </p:spPr>
        <p:txBody>
          <a:bodyPr wrap="square">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受试者的角度检测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95886"/>
            <a:ext cx="4857115" cy="1114836"/>
            <a:chOff x="0" y="-15241"/>
            <a:chExt cx="4857115" cy="1114836"/>
          </a:xfrm>
        </p:grpSpPr>
        <p:sp>
          <p:nvSpPr>
            <p:cNvPr id="3" name="文本框 2"/>
            <p:cNvSpPr txBox="1"/>
            <p:nvPr/>
          </p:nvSpPr>
          <p:spPr>
            <a:xfrm>
              <a:off x="0" y="149959"/>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a:solidFill>
                    <a:srgbClr val="5B9BD5">
                      <a:lumMod val="50000"/>
                    </a:srgbClr>
                  </a:solidFill>
                  <a:latin typeface="思源黑体 CN Heavy" panose="020B0A00000000000000" pitchFamily="34" charset="-122"/>
                  <a:ea typeface="思源黑体 CN Heavy" panose="020B0A00000000000000" pitchFamily="34" charset="-122"/>
                  <a:cs typeface="+mn-ea"/>
                  <a:sym typeface="+mn-lt"/>
                </a:rPr>
                <a:t>1 Theoretical analysis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lstStyle/>
          <a:p>
            <a:endParaRPr lang="en-US" altLang="zh-CN" sz="2400" b="1" dirty="0"/>
          </a:p>
        </p:txBody>
      </p:sp>
      <p:sp>
        <p:nvSpPr>
          <p:cNvPr id="5" name="文本框 4"/>
          <p:cNvSpPr txBox="1"/>
          <p:nvPr/>
        </p:nvSpPr>
        <p:spPr>
          <a:xfrm>
            <a:off x="972185" y="652780"/>
            <a:ext cx="4301151" cy="923330"/>
          </a:xfrm>
          <a:prstGeom prst="rect">
            <a:avLst/>
          </a:prstGeom>
          <a:noFill/>
        </p:spPr>
        <p:txBody>
          <a:bodyPr wrap="square" rtlCol="0">
            <a:spAutoFit/>
          </a:bodyPr>
          <a:lstStyle/>
          <a:p>
            <a:r>
              <a:rPr lang="en-US" altLang="zh-CN" b="1" dirty="0">
                <a:solidFill>
                  <a:schemeClr val="accent1">
                    <a:lumMod val="50000"/>
                  </a:schemeClr>
                </a:solidFill>
                <a:latin typeface="微软雅黑" panose="020B0503020204020204" pitchFamily="34" charset="-122"/>
                <a:ea typeface="微软雅黑" panose="020B0503020204020204" pitchFamily="34" charset="-122"/>
              </a:rPr>
              <a:t>1.1</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music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算法原理</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p:pic>
        <p:nvPicPr>
          <p:cNvPr id="12" name="图片 11"/>
          <p:cNvPicPr>
            <a:picLocks noChangeAspect="1"/>
          </p:cNvPicPr>
          <p:nvPr/>
        </p:nvPicPr>
        <p:blipFill>
          <a:blip r:embed="rId1"/>
          <a:stretch>
            <a:fillRect/>
          </a:stretch>
        </p:blipFill>
        <p:spPr>
          <a:xfrm>
            <a:off x="3021431" y="2036703"/>
            <a:ext cx="4503810" cy="4351397"/>
          </a:xfrm>
          <a:prstGeom prst="rect">
            <a:avLst/>
          </a:prstGeom>
        </p:spPr>
      </p:pic>
      <p:sp>
        <p:nvSpPr>
          <p:cNvPr id="13" name="文本框 12"/>
          <p:cNvSpPr txBox="1"/>
          <p:nvPr/>
        </p:nvSpPr>
        <p:spPr>
          <a:xfrm>
            <a:off x="434294" y="1114445"/>
            <a:ext cx="11323411" cy="707886"/>
          </a:xfrm>
          <a:prstGeom prst="rect">
            <a:avLst/>
          </a:prstGeom>
          <a:noFill/>
        </p:spPr>
        <p:txBody>
          <a:bodyPr wrap="square" rtlCol="0">
            <a:spAutoFit/>
          </a:bodyPr>
          <a:lstStyle/>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由几何原理可以知道，想要计算出小车的速度与运动方向，我们就必须要知道监测信道和图中横轴的夹角。</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算法就可以帮助我们求得雷达收到的信号和它的夹角。</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5" name="文本框 4"/>
          <p:cNvSpPr txBox="1"/>
          <p:nvPr/>
        </p:nvSpPr>
        <p:spPr>
          <a:xfrm>
            <a:off x="972185" y="652780"/>
            <a:ext cx="7119620" cy="922020"/>
          </a:xfrm>
          <a:prstGeom prst="rect">
            <a:avLst/>
          </a:prstGeom>
          <a:noFill/>
        </p:spPr>
        <p:txBody>
          <a:bodyPr wrap="square" rtlCol="0">
            <a:spAutoFit/>
          </a:bodyPr>
          <a:lstStyle/>
          <a:p>
            <a:r>
              <a:rPr lang="en-US" altLang="zh-CN"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5</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Speed test</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p:sp>
        <p:nvSpPr>
          <p:cNvPr id="9" name="文本框 8"/>
          <p:cNvSpPr txBox="1"/>
          <p:nvPr/>
        </p:nvSpPr>
        <p:spPr>
          <a:xfrm>
            <a:off x="1164590" y="1128395"/>
            <a:ext cx="10779760" cy="1754326"/>
          </a:xfrm>
          <a:prstGeom prst="rect">
            <a:avLst/>
          </a:prstGeom>
          <a:noFill/>
        </p:spPr>
        <p:txBody>
          <a:bodyPr wrap="square" rtlCol="0">
            <a:spAutoFit/>
          </a:bodyPr>
          <a:lstStyle/>
          <a:p>
            <a:pPr algn="just"/>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因为实际测试得到的数据较大，为了得到这个结果，我们只对数据的前</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1/20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进行了分析，共</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4M</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的数据量。</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当实验室人较多时，获得了图</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所示结果，当只有受试者运动时，获得的效果较好，如图</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所示</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77417" y="2680107"/>
            <a:ext cx="3281679" cy="3061946"/>
          </a:xfrm>
          <a:prstGeom prst="rect">
            <a:avLst/>
          </a:prstGeom>
        </p:spPr>
      </p:pic>
      <p:pic>
        <p:nvPicPr>
          <p:cNvPr id="12" name="图片 11"/>
          <p:cNvPicPr>
            <a:picLocks noChangeAspect="1"/>
          </p:cNvPicPr>
          <p:nvPr/>
        </p:nvPicPr>
        <p:blipFill>
          <a:blip r:embed="rId2"/>
          <a:stretch>
            <a:fillRect/>
          </a:stretch>
        </p:blipFill>
        <p:spPr>
          <a:xfrm>
            <a:off x="6508115" y="2638698"/>
            <a:ext cx="3281679" cy="3042647"/>
          </a:xfrm>
          <a:prstGeom prst="rect">
            <a:avLst/>
          </a:prstGeom>
        </p:spPr>
      </p:pic>
      <p:sp>
        <p:nvSpPr>
          <p:cNvPr id="14" name="文本框 13"/>
          <p:cNvSpPr txBox="1"/>
          <p:nvPr/>
        </p:nvSpPr>
        <p:spPr>
          <a:xfrm>
            <a:off x="2659778" y="5830808"/>
            <a:ext cx="2695416" cy="369332"/>
          </a:xfrm>
          <a:prstGeom prst="rect">
            <a:avLst/>
          </a:prstGeom>
          <a:noFill/>
        </p:spPr>
        <p:txBody>
          <a:bodyPr wrap="square">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图</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实验环境复杂时</a:t>
            </a:r>
            <a:endParaRPr lang="zh-CN" altLang="en-US" dirty="0"/>
          </a:p>
        </p:txBody>
      </p:sp>
      <p:sp>
        <p:nvSpPr>
          <p:cNvPr id="15" name="文本框 14"/>
          <p:cNvSpPr txBox="1"/>
          <p:nvPr/>
        </p:nvSpPr>
        <p:spPr>
          <a:xfrm>
            <a:off x="7026911" y="5830808"/>
            <a:ext cx="2695416" cy="369332"/>
          </a:xfrm>
          <a:prstGeom prst="rect">
            <a:avLst/>
          </a:prstGeom>
          <a:noFill/>
        </p:spPr>
        <p:txBody>
          <a:bodyPr wrap="square">
            <a:spAutoFit/>
          </a:bodyPr>
          <a:lstStyle/>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图</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实验环境单一时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6008" y="-95886"/>
            <a:ext cx="4857115" cy="1114836"/>
            <a:chOff x="-1096008" y="-15241"/>
            <a:chExt cx="4857115" cy="1114836"/>
          </a:xfrm>
        </p:grpSpPr>
        <p:sp>
          <p:nvSpPr>
            <p:cNvPr id="3" name="文本框 2"/>
            <p:cNvSpPr txBox="1"/>
            <p:nvPr/>
          </p:nvSpPr>
          <p:spPr>
            <a:xfrm>
              <a:off x="-1096008" y="15430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4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5" name="文本框 4"/>
          <p:cNvSpPr txBox="1"/>
          <p:nvPr/>
        </p:nvSpPr>
        <p:spPr>
          <a:xfrm>
            <a:off x="972185" y="652780"/>
            <a:ext cx="7119620" cy="1200329"/>
          </a:xfrm>
          <a:prstGeom prst="rect">
            <a:avLst/>
          </a:prstGeom>
          <a:noFill/>
        </p:spPr>
        <p:txBody>
          <a:bodyPr wrap="square" rtlCol="0">
            <a:spAutoFit/>
          </a:bodyPr>
          <a:lstStyle/>
          <a:p>
            <a:r>
              <a:rPr lang="en-US" altLang="zh-CN"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5</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Speed test</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mc:AlternateContent xmlns:mc="http://schemas.openxmlformats.org/markup-compatibility/2006">
        <mc:Choice xmlns:a14="http://schemas.microsoft.com/office/drawing/2010/main" Requires="a14">
          <p:sp>
            <p:nvSpPr>
              <p:cNvPr id="12" name="文本框 11"/>
              <p:cNvSpPr txBox="1"/>
              <p:nvPr/>
            </p:nvSpPr>
            <p:spPr>
              <a:xfrm>
                <a:off x="1219676" y="1094960"/>
                <a:ext cx="10591323" cy="2157898"/>
              </a:xfrm>
              <a:prstGeom prst="rect">
                <a:avLst/>
              </a:prstGeom>
              <a:noFill/>
            </p:spPr>
            <p:txBody>
              <a:bodyPr wrap="square">
                <a:spAutoFit/>
              </a:bodyPr>
              <a:lstStyle/>
              <a:p>
                <a:r>
                  <a:rPr lang="zh-CN" altLang="en-US" sz="1800" dirty="0">
                    <a:latin typeface="Arial" panose="020B0604020202020204" pitchFamily="34" charset="0"/>
                    <a:cs typeface="Arial" panose="020B0604020202020204" pitchFamily="34" charset="0"/>
                  </a:rPr>
                  <a:t>如何</a:t>
                </a:r>
                <a14:m>
                  <m:oMath xmlns:m="http://schemas.openxmlformats.org/officeDocument/2006/math">
                    <m:r>
                      <a:rPr lang="zh-CN" altLang="en-US" dirty="0">
                        <a:latin typeface="Arial" panose="020B0604020202020204" pitchFamily="34" charset="0"/>
                        <a:cs typeface="Arial" panose="020B0604020202020204" pitchFamily="34" charset="0"/>
                      </a:rPr>
                      <m:t>计算速度</m:t>
                    </m:r>
                    <m:r>
                      <a:rPr lang="en-US" altLang="zh-CN" dirty="0">
                        <a:latin typeface="Arial" panose="020B0604020202020204" pitchFamily="34" charset="0"/>
                        <a:cs typeface="Arial" panose="020B0604020202020204" pitchFamily="34" charset="0"/>
                      </a:rPr>
                      <m:t> </m:t>
                    </m:r>
                    <m:sSub>
                      <m:sSubPr>
                        <m:ctrlPr>
                          <a:rPr lang="en-US" altLang="zh-CN">
                            <a:latin typeface="Arial" panose="020B0604020202020204" pitchFamily="34" charset="0"/>
                            <a:cs typeface="Arial" panose="020B0604020202020204" pitchFamily="34" charset="0"/>
                          </a:rPr>
                        </m:ctrlPr>
                      </m:sSubPr>
                      <m:e>
                        <m:r>
                          <a:rPr lang="en-US" altLang="zh-CN">
                            <a:latin typeface="Arial" panose="020B0604020202020204" pitchFamily="34" charset="0"/>
                            <a:cs typeface="Arial" panose="020B0604020202020204" pitchFamily="34" charset="0"/>
                          </a:rPr>
                          <m:t>𝑣</m:t>
                        </m:r>
                      </m:e>
                      <m:sub>
                        <m:r>
                          <a:rPr lang="en-US" altLang="zh-CN">
                            <a:latin typeface="Arial" panose="020B0604020202020204" pitchFamily="34" charset="0"/>
                            <a:cs typeface="Arial" panose="020B0604020202020204" pitchFamily="34" charset="0"/>
                          </a:rPr>
                          <m:t>𝑐</m:t>
                        </m:r>
                      </m:sub>
                    </m:sSub>
                  </m:oMath>
                </a14:m>
                <a:r>
                  <a:rPr lang="zh-CN" altLang="en-US" dirty="0">
                    <a:latin typeface="Arial" panose="020B0604020202020204" pitchFamily="34" charset="0"/>
                    <a:cs typeface="Arial" panose="020B0604020202020204" pitchFamily="34" charset="0"/>
                  </a:rPr>
                  <a:t>？</a:t>
                </a:r>
                <a:endParaRPr lang="zh-CN" altLang="en-US" dirty="0">
                  <a:latin typeface="Arial" panose="020B0604020202020204" pitchFamily="34" charset="0"/>
                  <a:cs typeface="Arial" panose="020B0604020202020204" pitchFamily="34" charset="0"/>
                </a:endParaRPr>
              </a:p>
              <a:p>
                <a14:m>
                  <m:oMath xmlns:m="http://schemas.openxmlformats.org/officeDocument/2006/math">
                    <m:sSub>
                      <m:sSubPr>
                        <m:ctrlPr>
                          <a:rPr lang="en-US" altLang="zh-CN" sz="2800" i="1">
                            <a:solidFill>
                              <a:srgbClr val="ED6C00"/>
                            </a:solidFill>
                            <a:latin typeface="Cambria Math" panose="02040503050406030204" pitchFamily="18" charset="0"/>
                            <a:cs typeface="Cambria Math" panose="02040503050406030204" pitchFamily="18" charset="0"/>
                          </a:rPr>
                        </m:ctrlPr>
                      </m:sSubPr>
                      <m:e>
                        <m:r>
                          <a:rPr lang="en-US" altLang="zh-CN" sz="2800" i="1">
                            <a:solidFill>
                              <a:srgbClr val="ED6C00"/>
                            </a:solidFill>
                            <a:latin typeface="Cambria Math" panose="02040503050406030204" pitchFamily="18" charset="0"/>
                            <a:cs typeface="Cambria Math" panose="02040503050406030204" pitchFamily="18" charset="0"/>
                          </a:rPr>
                          <m:t>𝑣</m:t>
                        </m:r>
                      </m:e>
                      <m:sub>
                        <m:r>
                          <a:rPr lang="en-US" altLang="zh-CN" sz="2800" i="1">
                            <a:solidFill>
                              <a:srgbClr val="ED6C00"/>
                            </a:solidFill>
                            <a:latin typeface="Cambria Math" panose="02040503050406030204" pitchFamily="18" charset="0"/>
                            <a:cs typeface="Cambria Math" panose="02040503050406030204" pitchFamily="18" charset="0"/>
                          </a:rPr>
                          <m:t>𝑐</m:t>
                        </m:r>
                      </m:sub>
                    </m:sSub>
                    <m:r>
                      <a:rPr lang="en-US" altLang="zh-CN" sz="2800" i="1">
                        <a:solidFill>
                          <a:srgbClr val="ED6C00"/>
                        </a:solidFill>
                        <a:latin typeface="Cambria Math" panose="02040503050406030204" pitchFamily="18" charset="0"/>
                        <a:cs typeface="Cambria Math" panose="02040503050406030204" pitchFamily="18" charset="0"/>
                      </a:rPr>
                      <m:t>=</m:t>
                    </m:r>
                    <m:f>
                      <m:fPr>
                        <m:ctrlPr>
                          <a:rPr lang="en-US" altLang="zh-CN" sz="2800" i="1">
                            <a:solidFill>
                              <a:srgbClr val="ED6C00"/>
                            </a:solidFill>
                            <a:latin typeface="Cambria Math" panose="02040503050406030204" pitchFamily="18" charset="0"/>
                            <a:cs typeface="Cambria Math" panose="02040503050406030204" pitchFamily="18" charset="0"/>
                          </a:rPr>
                        </m:ctrlPr>
                      </m:fPr>
                      <m:num>
                        <m:r>
                          <a:rPr lang="en-US" altLang="zh-CN" sz="2800" i="1">
                            <a:solidFill>
                              <a:srgbClr val="ED6C00"/>
                            </a:solidFill>
                            <a:latin typeface="Cambria Math" panose="02040503050406030204" pitchFamily="18" charset="0"/>
                            <a:cs typeface="Cambria Math" panose="02040503050406030204" pitchFamily="18" charset="0"/>
                          </a:rPr>
                          <m:t>𝑐</m:t>
                        </m:r>
                        <m:r>
                          <a:rPr lang="en-US" altLang="zh-CN" sz="2800" i="1">
                            <a:solidFill>
                              <a:srgbClr val="ED6C00"/>
                            </a:solidFill>
                            <a:latin typeface="Cambria Math" panose="02040503050406030204" pitchFamily="18" charset="0"/>
                            <a:cs typeface="Cambria Math" panose="02040503050406030204" pitchFamily="18" charset="0"/>
                          </a:rPr>
                          <m:t>∗</m:t>
                        </m:r>
                        <m:r>
                          <a:rPr lang="en-US" altLang="zh-CN" sz="2800" i="1">
                            <a:solidFill>
                              <a:srgbClr val="ED6C00"/>
                            </a:solidFill>
                            <a:latin typeface="Cambria Math" panose="02040503050406030204" pitchFamily="18" charset="0"/>
                            <a:cs typeface="Cambria Math" panose="02040503050406030204" pitchFamily="18" charset="0"/>
                          </a:rPr>
                          <m:t>𝑓</m:t>
                        </m:r>
                      </m:num>
                      <m:den>
                        <m:r>
                          <a:rPr lang="en-US" altLang="zh-CN" sz="2800" i="1">
                            <a:solidFill>
                              <a:srgbClr val="ED6C00"/>
                            </a:solidFill>
                            <a:latin typeface="Cambria Math" panose="02040503050406030204" pitchFamily="18" charset="0"/>
                            <a:ea typeface="MS Mincho" charset="0"/>
                            <a:cs typeface="Cambria Math" panose="02040503050406030204" pitchFamily="18" charset="0"/>
                          </a:rPr>
                          <m:t>2</m:t>
                        </m:r>
                        <m:sSub>
                          <m:sSubPr>
                            <m:ctrlPr>
                              <a:rPr lang="en-US" altLang="zh-CN" sz="2800" i="1">
                                <a:solidFill>
                                  <a:srgbClr val="ED6C00"/>
                                </a:solidFill>
                                <a:latin typeface="Cambria Math" panose="02040503050406030204" pitchFamily="18" charset="0"/>
                                <a:ea typeface="MS Mincho" charset="0"/>
                                <a:cs typeface="Cambria Math" panose="02040503050406030204" pitchFamily="18" charset="0"/>
                              </a:rPr>
                            </m:ctrlPr>
                          </m:sSubPr>
                          <m:e>
                            <m:r>
                              <a:rPr lang="en-US" altLang="zh-CN" sz="2800" i="1">
                                <a:solidFill>
                                  <a:srgbClr val="ED6C00"/>
                                </a:solidFill>
                                <a:latin typeface="Cambria Math" panose="02040503050406030204" pitchFamily="18" charset="0"/>
                                <a:ea typeface="MS Mincho" charset="0"/>
                                <a:cs typeface="Cambria Math" panose="02040503050406030204" pitchFamily="18" charset="0"/>
                              </a:rPr>
                              <m:t>𝑓</m:t>
                            </m:r>
                          </m:e>
                          <m:sub>
                            <m:r>
                              <a:rPr lang="en-US" altLang="zh-CN" sz="2800" i="1">
                                <a:solidFill>
                                  <a:srgbClr val="ED6C00"/>
                                </a:solidFill>
                                <a:latin typeface="Cambria Math" panose="02040503050406030204" pitchFamily="18" charset="0"/>
                                <a:ea typeface="MS Mincho" charset="0"/>
                                <a:cs typeface="Cambria Math" panose="02040503050406030204" pitchFamily="18" charset="0"/>
                              </a:rPr>
                              <m:t>𝑐</m:t>
                            </m:r>
                          </m:sub>
                        </m:sSub>
                      </m:den>
                    </m:f>
                  </m:oMath>
                </a14:m>
                <a:r>
                  <a:rPr lang="en-US" altLang="zh-CN" sz="2800" dirty="0">
                    <a:solidFill>
                      <a:srgbClr val="ED6C00"/>
                    </a:solidFill>
                    <a:latin typeface="Cambria Math" panose="02040503050406030204" pitchFamily="18" charset="0"/>
                    <a:cs typeface="Cambria Math" panose="02040503050406030204" pitchFamily="18" charset="0"/>
                  </a:rPr>
                  <a:t>  </a:t>
                </a:r>
                <a:endParaRPr lang="en-US" altLang="zh-CN" sz="2800" dirty="0">
                  <a:solidFill>
                    <a:srgbClr val="ED6C00"/>
                  </a:solidFill>
                  <a:latin typeface="Cambria Math" panose="02040503050406030204" pitchFamily="18" charset="0"/>
                  <a:cs typeface="Cambria Math" panose="02040503050406030204" pitchFamily="18" charset="0"/>
                </a:endParaRPr>
              </a:p>
              <a:p>
                <a14:m>
                  <m:oMath xmlns:m="http://schemas.openxmlformats.org/officeDocument/2006/math">
                    <m:sSub>
                      <m:sSubPr>
                        <m:ctrlPr>
                          <a:rPr lang="en-US" altLang="zh-CN" sz="1800" i="1" dirty="0">
                            <a:solidFill>
                              <a:srgbClr val="FF0000"/>
                            </a:solidFill>
                            <a:latin typeface="Cambria Math" panose="02040503050406030204" pitchFamily="18" charset="0"/>
                            <a:cs typeface="Arial" panose="020B0604020202020204" pitchFamily="34" charset="0"/>
                          </a:rPr>
                        </m:ctrlPr>
                      </m:sSubPr>
                      <m:e>
                        <m:r>
                          <a:rPr lang="en-US" altLang="zh-CN" sz="1800" dirty="0">
                            <a:solidFill>
                              <a:srgbClr val="FF0000"/>
                            </a:solidFill>
                            <a:latin typeface="Cambria Math" panose="02040503050406030204" pitchFamily="18" charset="0"/>
                            <a:cs typeface="Arial" panose="020B0604020202020204" pitchFamily="34" charset="0"/>
                          </a:rPr>
                          <m:t>𝑓</m:t>
                        </m:r>
                      </m:e>
                      <m:sub>
                        <m:r>
                          <a:rPr lang="en-US" altLang="zh-CN" sz="1800" dirty="0">
                            <a:solidFill>
                              <a:srgbClr val="FF0000"/>
                            </a:solidFill>
                            <a:latin typeface="Cambria Math" panose="02040503050406030204" pitchFamily="18" charset="0"/>
                            <a:cs typeface="Arial" panose="020B0604020202020204" pitchFamily="34" charset="0"/>
                          </a:rPr>
                          <m:t>𝑐</m:t>
                        </m:r>
                      </m:sub>
                    </m:sSub>
                  </m:oMath>
                </a14:m>
                <a:r>
                  <a:rPr lang="en-US" altLang="zh-CN" sz="1800" dirty="0">
                    <a:solidFill>
                      <a:srgbClr val="FF0000"/>
                    </a:solidFill>
                    <a:latin typeface="Arial" panose="020B0604020202020204" pitchFamily="34" charset="0"/>
                    <a:cs typeface="Arial" panose="020B0604020202020204" pitchFamily="34" charset="0"/>
                  </a:rPr>
                  <a:t> </a:t>
                </a:r>
                <a:r>
                  <a:rPr lang="zh-CN" altLang="en-US" dirty="0">
                    <a:solidFill>
                      <a:srgbClr val="FF0000"/>
                    </a:solidFill>
                    <a:latin typeface="Arial" panose="020B0604020202020204" pitchFamily="34" charset="0"/>
                    <a:cs typeface="Arial" panose="020B0604020202020204" pitchFamily="34" charset="0"/>
                  </a:rPr>
                  <a:t>是载波频率</a:t>
                </a:r>
                <a14:m>
                  <m:oMath xmlns:m="http://schemas.openxmlformats.org/officeDocument/2006/math">
                    <m:r>
                      <a:rPr lang="en-US" altLang="zh-CN" sz="1800" b="0" i="0" dirty="0" smtClean="0">
                        <a:solidFill>
                          <a:srgbClr val="FF0000"/>
                        </a:solidFill>
                        <a:latin typeface="Cambria Math" panose="02040503050406030204" pitchFamily="18" charset="0"/>
                        <a:cs typeface="Cambria Math" panose="02040503050406030204" pitchFamily="18" charset="0"/>
                      </a:rPr>
                      <m:t> </m:t>
                    </m:r>
                    <m:r>
                      <a:rPr lang="en-US" altLang="zh-CN" sz="1800" i="1" dirty="0">
                        <a:solidFill>
                          <a:srgbClr val="FF0000"/>
                        </a:solidFill>
                        <a:latin typeface="Cambria Math" panose="02040503050406030204" pitchFamily="18" charset="0"/>
                        <a:cs typeface="Cambria Math" panose="02040503050406030204" pitchFamily="18" charset="0"/>
                      </a:rPr>
                      <m:t>𝑓</m:t>
                    </m:r>
                  </m:oMath>
                </a14:m>
                <a:r>
                  <a:rPr lang="en-US" altLang="zh-CN" sz="1800" dirty="0">
                    <a:solidFill>
                      <a:srgbClr val="FF0000"/>
                    </a:solidFill>
                    <a:latin typeface="Arial" panose="020B0604020202020204" pitchFamily="34" charset="0"/>
                    <a:cs typeface="Arial" panose="020B0604020202020204" pitchFamily="34" charset="0"/>
                  </a:rPr>
                  <a:t> </a:t>
                </a:r>
                <a:r>
                  <a:rPr lang="zh-CN" altLang="en-US" sz="1800" dirty="0">
                    <a:solidFill>
                      <a:srgbClr val="FF0000"/>
                    </a:solidFill>
                    <a:latin typeface="Arial" panose="020B0604020202020204" pitchFamily="34" charset="0"/>
                    <a:cs typeface="Arial" panose="020B0604020202020204" pitchFamily="34" charset="0"/>
                  </a:rPr>
                  <a:t>是多普勒频移 </a:t>
                </a:r>
                <a:endParaRPr lang="en-US" altLang="zh-CN" sz="1800" dirty="0">
                  <a:solidFill>
                    <a:srgbClr val="FF0000"/>
                  </a:solidFill>
                  <a:latin typeface="Arial" panose="020B0604020202020204" pitchFamily="34" charset="0"/>
                  <a:cs typeface="Arial" panose="020B0604020202020204" pitchFamily="34" charset="0"/>
                </a:endParaRPr>
              </a:p>
              <a:p>
                <a:endParaRPr lang="en-US" altLang="zh-CN" dirty="0">
                  <a:solidFill>
                    <a:srgbClr val="FF0000"/>
                  </a:solidFill>
                  <a:latin typeface="Arial" panose="020B0604020202020204" pitchFamily="34" charset="0"/>
                  <a:cs typeface="Arial" panose="020B0604020202020204" pitchFamily="34" charset="0"/>
                </a:endParaRPr>
              </a:p>
              <a:p>
                <a:r>
                  <a:rPr lang="zh-CN" altLang="en-US" b="1" dirty="0">
                    <a:solidFill>
                      <a:schemeClr val="accent1">
                        <a:lumMod val="50000"/>
                      </a:schemeClr>
                    </a:solidFill>
                    <a:latin typeface="微软雅黑" panose="020B0503020204020204" pitchFamily="34" charset="-122"/>
                    <a:ea typeface="微软雅黑" panose="020B0503020204020204" pitchFamily="34" charset="-122"/>
                  </a:rPr>
                  <a:t>实验中，我们的载波频率是</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2.2Ghz</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，多普勒频偏得到的结果是</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19Hz</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。并且由于受试者沿着接收天线的方向移动，所以没有角度运算，可以直接套用公式，算出受试者速度约为</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1.3m/s</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dirty="0">
                  <a:latin typeface="Arial" panose="020B0604020202020204" pitchFamily="34" charset="0"/>
                  <a:cs typeface="Arial" panose="020B0604020202020204" pitchFamily="3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1219676" y="1094960"/>
                <a:ext cx="10591323" cy="2157898"/>
              </a:xfrm>
              <a:prstGeom prst="rect">
                <a:avLst/>
              </a:prstGeom>
              <a:blipFill rotWithShape="1">
                <a:blip r:embed="rId1"/>
                <a:stretch>
                  <a:fillRect l="-4" t="-10" r="6" b="18"/>
                </a:stretch>
              </a:blipFill>
            </p:spPr>
            <p:txBody>
              <a:bodyPr/>
              <a:lstStyle/>
              <a:p>
                <a:r>
                  <a:rPr lang="zh-CN" altLang="en-US">
                    <a:noFill/>
                  </a:rPr>
                  <a:t> </a:t>
                </a:r>
              </a:p>
            </p:txBody>
          </p:sp>
        </mc:Fallback>
      </mc:AlternateContent>
      <p:pic>
        <p:nvPicPr>
          <p:cNvPr id="14" name="图片 13" descr="993B9602241ED1BBCCBDB068981B4CBE"/>
          <p:cNvPicPr>
            <a:picLocks noChangeAspect="1"/>
          </p:cNvPicPr>
          <p:nvPr/>
        </p:nvPicPr>
        <p:blipFill>
          <a:blip r:embed="rId2"/>
          <a:stretch>
            <a:fillRect/>
          </a:stretch>
        </p:blipFill>
        <p:spPr>
          <a:xfrm>
            <a:off x="2940575" y="3605143"/>
            <a:ext cx="3628167" cy="2469063"/>
          </a:xfrm>
          <a:prstGeom prst="rect">
            <a:avLst/>
          </a:prstGeom>
        </p:spPr>
      </p:pic>
      <p:sp>
        <p:nvSpPr>
          <p:cNvPr id="15" name="backpacker_10595"/>
          <p:cNvSpPr/>
          <p:nvPr/>
        </p:nvSpPr>
        <p:spPr>
          <a:xfrm>
            <a:off x="8252936" y="4181297"/>
            <a:ext cx="743585" cy="1155700"/>
          </a:xfrm>
          <a:custGeom>
            <a:avLst/>
            <a:gdLst>
              <a:gd name="connsiteX0" fmla="*/ 253263 w 368022"/>
              <a:gd name="connsiteY0" fmla="*/ 185349 h 572117"/>
              <a:gd name="connsiteX1" fmla="*/ 236316 w 368022"/>
              <a:gd name="connsiteY1" fmla="*/ 189378 h 572117"/>
              <a:gd name="connsiteX2" fmla="*/ 241158 w 368022"/>
              <a:gd name="connsiteY2" fmla="*/ 257871 h 572117"/>
              <a:gd name="connsiteX3" fmla="*/ 255684 w 368022"/>
              <a:gd name="connsiteY3" fmla="*/ 268347 h 572117"/>
              <a:gd name="connsiteX4" fmla="*/ 250842 w 368022"/>
              <a:gd name="connsiteY4" fmla="*/ 204688 h 572117"/>
              <a:gd name="connsiteX5" fmla="*/ 253263 w 368022"/>
              <a:gd name="connsiteY5" fmla="*/ 185349 h 572117"/>
              <a:gd name="connsiteX6" fmla="*/ 177605 w 368022"/>
              <a:gd name="connsiteY6" fmla="*/ 121992 h 572117"/>
              <a:gd name="connsiteX7" fmla="*/ 232281 w 368022"/>
              <a:gd name="connsiteY7" fmla="*/ 154728 h 572117"/>
              <a:gd name="connsiteX8" fmla="*/ 235509 w 368022"/>
              <a:gd name="connsiteY8" fmla="*/ 153922 h 572117"/>
              <a:gd name="connsiteX9" fmla="*/ 276667 w 368022"/>
              <a:gd name="connsiteY9" fmla="*/ 154728 h 572117"/>
              <a:gd name="connsiteX10" fmla="*/ 303298 w 368022"/>
              <a:gd name="connsiteY10" fmla="*/ 145864 h 572117"/>
              <a:gd name="connsiteX11" fmla="*/ 362211 w 368022"/>
              <a:gd name="connsiteY11" fmla="*/ 198242 h 572117"/>
              <a:gd name="connsiteX12" fmla="*/ 367860 w 368022"/>
              <a:gd name="connsiteY12" fmla="*/ 272376 h 572117"/>
              <a:gd name="connsiteX13" fmla="*/ 315404 w 368022"/>
              <a:gd name="connsiteY13" fmla="*/ 331199 h 572117"/>
              <a:gd name="connsiteX14" fmla="*/ 266983 w 368022"/>
              <a:gd name="connsiteY14" fmla="*/ 307025 h 572117"/>
              <a:gd name="connsiteX15" fmla="*/ 262948 w 368022"/>
              <a:gd name="connsiteY15" fmla="*/ 306220 h 572117"/>
              <a:gd name="connsiteX16" fmla="*/ 248421 w 368022"/>
              <a:gd name="connsiteY16" fmla="*/ 300579 h 572117"/>
              <a:gd name="connsiteX17" fmla="*/ 251649 w 368022"/>
              <a:gd name="connsiteY17" fmla="*/ 313472 h 572117"/>
              <a:gd name="connsiteX18" fmla="*/ 251649 w 368022"/>
              <a:gd name="connsiteY18" fmla="*/ 337646 h 572117"/>
              <a:gd name="connsiteX19" fmla="*/ 298456 w 368022"/>
              <a:gd name="connsiteY19" fmla="*/ 527010 h 572117"/>
              <a:gd name="connsiteX20" fmla="*/ 235509 w 368022"/>
              <a:gd name="connsiteY20" fmla="*/ 543932 h 572117"/>
              <a:gd name="connsiteX21" fmla="*/ 194351 w 368022"/>
              <a:gd name="connsiteY21" fmla="*/ 382771 h 572117"/>
              <a:gd name="connsiteX22" fmla="*/ 191930 w 368022"/>
              <a:gd name="connsiteY22" fmla="*/ 382771 h 572117"/>
              <a:gd name="connsiteX23" fmla="*/ 154807 w 368022"/>
              <a:gd name="connsiteY23" fmla="*/ 531039 h 572117"/>
              <a:gd name="connsiteX24" fmla="*/ 91053 w 368022"/>
              <a:gd name="connsiteY24" fmla="*/ 548767 h 572117"/>
              <a:gd name="connsiteX25" fmla="*/ 143509 w 368022"/>
              <a:gd name="connsiteY25" fmla="*/ 339258 h 572117"/>
              <a:gd name="connsiteX26" fmla="*/ 128175 w 368022"/>
              <a:gd name="connsiteY26" fmla="*/ 243367 h 572117"/>
              <a:gd name="connsiteX27" fmla="*/ 40210 w 368022"/>
              <a:gd name="connsiteY27" fmla="*/ 288492 h 572117"/>
              <a:gd name="connsiteX28" fmla="*/ 22456 w 368022"/>
              <a:gd name="connsiteY28" fmla="*/ 225639 h 572117"/>
              <a:gd name="connsiteX29" fmla="*/ 126561 w 368022"/>
              <a:gd name="connsiteY29" fmla="*/ 158757 h 572117"/>
              <a:gd name="connsiteX30" fmla="*/ 177605 w 368022"/>
              <a:gd name="connsiteY30" fmla="*/ 121992 h 572117"/>
              <a:gd name="connsiteX31" fmla="*/ 151593 w 368022"/>
              <a:gd name="connsiteY31" fmla="*/ 0 h 572117"/>
              <a:gd name="connsiteX32" fmla="*/ 207302 w 368022"/>
              <a:gd name="connsiteY32" fmla="*/ 55191 h 572117"/>
              <a:gd name="connsiteX33" fmla="*/ 151593 w 368022"/>
              <a:gd name="connsiteY33" fmla="*/ 110382 h 572117"/>
              <a:gd name="connsiteX34" fmla="*/ 95884 w 368022"/>
              <a:gd name="connsiteY34" fmla="*/ 55191 h 572117"/>
              <a:gd name="connsiteX35" fmla="*/ 151593 w 368022"/>
              <a:gd name="connsiteY35" fmla="*/ 0 h 57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8022" h="572117">
                <a:moveTo>
                  <a:pt x="253263" y="185349"/>
                </a:moveTo>
                <a:cubicBezTo>
                  <a:pt x="246807" y="185349"/>
                  <a:pt x="241158" y="186960"/>
                  <a:pt x="236316" y="189378"/>
                </a:cubicBezTo>
                <a:cubicBezTo>
                  <a:pt x="236316" y="212746"/>
                  <a:pt x="237930" y="235309"/>
                  <a:pt x="241158" y="257871"/>
                </a:cubicBezTo>
                <a:cubicBezTo>
                  <a:pt x="246000" y="261900"/>
                  <a:pt x="250842" y="265929"/>
                  <a:pt x="255684" y="268347"/>
                </a:cubicBezTo>
                <a:cubicBezTo>
                  <a:pt x="254070" y="247396"/>
                  <a:pt x="252456" y="225639"/>
                  <a:pt x="250842" y="204688"/>
                </a:cubicBezTo>
                <a:cubicBezTo>
                  <a:pt x="250035" y="197436"/>
                  <a:pt x="250842" y="191795"/>
                  <a:pt x="253263" y="185349"/>
                </a:cubicBezTo>
                <a:close/>
                <a:moveTo>
                  <a:pt x="177605" y="121992"/>
                </a:moveTo>
                <a:cubicBezTo>
                  <a:pt x="200000" y="121287"/>
                  <a:pt x="223000" y="132166"/>
                  <a:pt x="232281" y="154728"/>
                </a:cubicBezTo>
                <a:cubicBezTo>
                  <a:pt x="233088" y="154728"/>
                  <a:pt x="233895" y="153922"/>
                  <a:pt x="235509" y="153922"/>
                </a:cubicBezTo>
                <a:cubicBezTo>
                  <a:pt x="249228" y="150699"/>
                  <a:pt x="262948" y="151505"/>
                  <a:pt x="276667" y="154728"/>
                </a:cubicBezTo>
                <a:cubicBezTo>
                  <a:pt x="283930" y="149893"/>
                  <a:pt x="293614" y="146670"/>
                  <a:pt x="303298" y="145864"/>
                </a:cubicBezTo>
                <a:cubicBezTo>
                  <a:pt x="333965" y="144253"/>
                  <a:pt x="359790" y="168427"/>
                  <a:pt x="362211" y="198242"/>
                </a:cubicBezTo>
                <a:cubicBezTo>
                  <a:pt x="363825" y="223222"/>
                  <a:pt x="366246" y="247396"/>
                  <a:pt x="367860" y="272376"/>
                </a:cubicBezTo>
                <a:cubicBezTo>
                  <a:pt x="370281" y="302996"/>
                  <a:pt x="345263" y="329588"/>
                  <a:pt x="315404" y="331199"/>
                </a:cubicBezTo>
                <a:cubicBezTo>
                  <a:pt x="295228" y="332005"/>
                  <a:pt x="277474" y="322336"/>
                  <a:pt x="266983" y="307025"/>
                </a:cubicBezTo>
                <a:cubicBezTo>
                  <a:pt x="265369" y="307025"/>
                  <a:pt x="264562" y="307025"/>
                  <a:pt x="262948" y="306220"/>
                </a:cubicBezTo>
                <a:cubicBezTo>
                  <a:pt x="258105" y="304608"/>
                  <a:pt x="253263" y="302996"/>
                  <a:pt x="248421" y="300579"/>
                </a:cubicBezTo>
                <a:cubicBezTo>
                  <a:pt x="249228" y="305414"/>
                  <a:pt x="250035" y="309443"/>
                  <a:pt x="251649" y="313472"/>
                </a:cubicBezTo>
                <a:cubicBezTo>
                  <a:pt x="253263" y="322336"/>
                  <a:pt x="253263" y="330394"/>
                  <a:pt x="251649" y="337646"/>
                </a:cubicBezTo>
                <a:cubicBezTo>
                  <a:pt x="265369" y="401305"/>
                  <a:pt x="280702" y="464157"/>
                  <a:pt x="298456" y="527010"/>
                </a:cubicBezTo>
                <a:cubicBezTo>
                  <a:pt x="309755" y="567300"/>
                  <a:pt x="246807" y="585028"/>
                  <a:pt x="235509" y="543932"/>
                </a:cubicBezTo>
                <a:cubicBezTo>
                  <a:pt x="220176" y="490749"/>
                  <a:pt x="206456" y="436760"/>
                  <a:pt x="194351" y="382771"/>
                </a:cubicBezTo>
                <a:cubicBezTo>
                  <a:pt x="193544" y="382771"/>
                  <a:pt x="192737" y="382771"/>
                  <a:pt x="191930" y="382771"/>
                </a:cubicBezTo>
                <a:cubicBezTo>
                  <a:pt x="161263" y="426285"/>
                  <a:pt x="145930" y="476244"/>
                  <a:pt x="154807" y="531039"/>
                </a:cubicBezTo>
                <a:cubicBezTo>
                  <a:pt x="160456" y="572135"/>
                  <a:pt x="97509" y="589863"/>
                  <a:pt x="91053" y="548767"/>
                </a:cubicBezTo>
                <a:cubicBezTo>
                  <a:pt x="78947" y="469798"/>
                  <a:pt x="99123" y="401305"/>
                  <a:pt x="143509" y="339258"/>
                </a:cubicBezTo>
                <a:cubicBezTo>
                  <a:pt x="136246" y="307831"/>
                  <a:pt x="131403" y="275599"/>
                  <a:pt x="128175" y="243367"/>
                </a:cubicBezTo>
                <a:cubicBezTo>
                  <a:pt x="101544" y="262706"/>
                  <a:pt x="72491" y="278016"/>
                  <a:pt x="40210" y="288492"/>
                </a:cubicBezTo>
                <a:cubicBezTo>
                  <a:pt x="-141" y="301385"/>
                  <a:pt x="-17088" y="238532"/>
                  <a:pt x="22456" y="225639"/>
                </a:cubicBezTo>
                <a:cubicBezTo>
                  <a:pt x="62807" y="211940"/>
                  <a:pt x="98316" y="189378"/>
                  <a:pt x="126561" y="158757"/>
                </a:cubicBezTo>
                <a:cubicBezTo>
                  <a:pt x="133421" y="134986"/>
                  <a:pt x="155211" y="122697"/>
                  <a:pt x="177605" y="121992"/>
                </a:cubicBezTo>
                <a:close/>
                <a:moveTo>
                  <a:pt x="151593" y="0"/>
                </a:moveTo>
                <a:cubicBezTo>
                  <a:pt x="182360" y="0"/>
                  <a:pt x="207302" y="24710"/>
                  <a:pt x="207302" y="55191"/>
                </a:cubicBezTo>
                <a:cubicBezTo>
                  <a:pt x="207302" y="85672"/>
                  <a:pt x="182360" y="110382"/>
                  <a:pt x="151593" y="110382"/>
                </a:cubicBezTo>
                <a:cubicBezTo>
                  <a:pt x="120826" y="110382"/>
                  <a:pt x="95884" y="85672"/>
                  <a:pt x="95884" y="55191"/>
                </a:cubicBezTo>
                <a:cubicBezTo>
                  <a:pt x="95884" y="24710"/>
                  <a:pt x="120826" y="0"/>
                  <a:pt x="1515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接箭头连接符 17"/>
          <p:cNvCxnSpPr/>
          <p:nvPr/>
        </p:nvCxnSpPr>
        <p:spPr>
          <a:xfrm flipH="1" flipV="1">
            <a:off x="7096601" y="4759782"/>
            <a:ext cx="1061720" cy="952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7448327" y="4422851"/>
                <a:ext cx="355600" cy="369332"/>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zh-CN" altLang="en-US" b="1" dirty="0">
                          <a:solidFill>
                            <a:schemeClr val="accent1">
                              <a:lumMod val="50000"/>
                            </a:schemeClr>
                          </a:solidFill>
                          <a:latin typeface="Cambria Math" panose="02040503050406030204" pitchFamily="18" charset="0"/>
                          <a:ea typeface="微软雅黑" panose="020B0503020204020204" pitchFamily="34" charset="-122"/>
                        </a:rPr>
                        <m:t>𝐯</m:t>
                      </m:r>
                    </m:oMath>
                  </m:oMathPara>
                </a14:m>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19" name="文本框 18"/>
              <p:cNvSpPr txBox="1">
                <a:spLocks noRot="1" noChangeAspect="1" noMove="1" noResize="1" noEditPoints="1" noAdjustHandles="1" noChangeArrowheads="1" noChangeShapeType="1" noTextEdit="1"/>
              </p:cNvSpPr>
              <p:nvPr/>
            </p:nvSpPr>
            <p:spPr>
              <a:xfrm>
                <a:off x="7448327" y="4422851"/>
                <a:ext cx="355600" cy="369332"/>
              </a:xfrm>
              <a:prstGeom prst="rect">
                <a:avLst/>
              </a:prstGeom>
              <a:blipFill rotWithShape="1">
                <a:blip r:embed="rId3"/>
                <a:stretch>
                  <a:fillRect l="-116" t="-21" r="116" b="12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05</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4138604" y="4108695"/>
            <a:ext cx="3795395" cy="645160"/>
          </a:xfrm>
          <a:prstGeom prst="rect">
            <a:avLst/>
          </a:prstGeom>
          <a:noFill/>
        </p:spPr>
        <p:txBody>
          <a:bodyPr wrap="none" rtlCol="0">
            <a:spAutoFit/>
          </a:bodyPr>
          <a:lstStyle/>
          <a:p>
            <a:pPr algn="ct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Task Allocation</a:t>
            </a:r>
            <a:endParaRPr lang="zh-CN" altLang="en-US" sz="3600" b="1" dirty="0">
              <a:solidFill>
                <a:schemeClr val="accent1">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458468" y="-95886"/>
            <a:ext cx="4857115" cy="1115060"/>
            <a:chOff x="-458468" y="-15241"/>
            <a:chExt cx="4857115" cy="1115060"/>
          </a:xfrm>
        </p:grpSpPr>
        <p:sp>
          <p:nvSpPr>
            <p:cNvPr id="3" name="文本框 2"/>
            <p:cNvSpPr txBox="1"/>
            <p:nvPr/>
          </p:nvSpPr>
          <p:spPr>
            <a:xfrm>
              <a:off x="-458468" y="146684"/>
              <a:ext cx="4857115" cy="9531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dirty="0">
                  <a:solidFill>
                    <a:schemeClr val="accent1">
                      <a:lumMod val="50000"/>
                    </a:schemeClr>
                  </a:solidFill>
                  <a:latin typeface="微软雅黑" panose="020B0503020204020204" pitchFamily="34" charset="-122"/>
                  <a:ea typeface="微软雅黑" panose="020B0503020204020204" pitchFamily="34" charset="-122"/>
                  <a:sym typeface="+mn-lt"/>
                </a:rPr>
                <a:t>5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Task Allocation</a:t>
              </a:r>
              <a:endParaRPr lang="zh-CN" altLang="en-US" sz="2800" b="1" dirty="0">
                <a:solidFill>
                  <a:schemeClr val="accent1">
                    <a:lumMod val="50000"/>
                  </a:schemeClr>
                </a:solidFill>
                <a:latin typeface="+mj-ea"/>
                <a:ea typeface="+mj-ea"/>
              </a:endParaRPr>
            </a:p>
            <a:p>
              <a:pPr algn="ct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6" name="文本框 5"/>
          <p:cNvSpPr txBox="1"/>
          <p:nvPr/>
        </p:nvSpPr>
        <p:spPr>
          <a:xfrm>
            <a:off x="1049655" y="1351915"/>
            <a:ext cx="10931525" cy="4154170"/>
          </a:xfrm>
          <a:prstGeom prst="rect">
            <a:avLst/>
          </a:prstGeom>
          <a:noFill/>
        </p:spPr>
        <p:txBody>
          <a:bodyPr wrap="square" rtlCol="0">
            <a:spAutoFit/>
          </a:bodyPr>
          <a:lstStyle/>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吉辰卿：负责实验平台树莓派与</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SDR</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的搭建与</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Music</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算法测量</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DOA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的基础部分</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刘远卓：负责</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Music</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算法估测</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DOA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的概念解读</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邓煜：</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负责多普勒感知频偏和距离的概念解读</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仇琨元：负责</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Music</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核心算法与多普勒感知核心算法的程序编写</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吴沭豪：负责实验数据的采集与处理，便于使用算法展示结果</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赵青宇：负责</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Music</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算法测量</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DOA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的提升部分和多普勒感知部分的实验结果</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889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06</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2671338" y="4108443"/>
            <a:ext cx="6822440" cy="706755"/>
          </a:xfrm>
          <a:prstGeom prst="rect">
            <a:avLst/>
          </a:prstGeom>
          <a:noFill/>
        </p:spPr>
        <p:txBody>
          <a:bodyPr wrap="none" rtlCol="0">
            <a:spAutoFit/>
          </a:bodyPr>
          <a:lstStyle/>
          <a:p>
            <a:pPr algn="r"/>
            <a:r>
              <a:rPr lang="en-US" altLang="zh-CN" sz="4000" b="1" dirty="0">
                <a:solidFill>
                  <a:schemeClr val="accent1">
                    <a:lumMod val="50000"/>
                  </a:schemeClr>
                </a:solidFill>
                <a:latin typeface="微软雅黑" panose="020B0503020204020204" pitchFamily="34" charset="-122"/>
                <a:ea typeface="微软雅黑" panose="020B0503020204020204" pitchFamily="34" charset="-122"/>
                <a:sym typeface="+mn-ea"/>
              </a:rPr>
              <a:t> Experience and Summary</a:t>
            </a:r>
            <a:endParaRPr lang="en-US" sz="4000" b="1" dirty="0">
              <a:solidFill>
                <a:schemeClr val="accent1">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458468" y="-95886"/>
            <a:ext cx="6682740" cy="1115060"/>
            <a:chOff x="-458468" y="-15241"/>
            <a:chExt cx="6682740" cy="1115060"/>
          </a:xfrm>
        </p:grpSpPr>
        <p:sp>
          <p:nvSpPr>
            <p:cNvPr id="3" name="文本框 2"/>
            <p:cNvSpPr txBox="1"/>
            <p:nvPr/>
          </p:nvSpPr>
          <p:spPr>
            <a:xfrm>
              <a:off x="-458468" y="146684"/>
              <a:ext cx="6682740" cy="9531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dirty="0">
                  <a:solidFill>
                    <a:schemeClr val="accent1">
                      <a:lumMod val="50000"/>
                    </a:schemeClr>
                  </a:solidFill>
                  <a:latin typeface="微软雅黑" panose="020B0503020204020204" pitchFamily="34" charset="-122"/>
                  <a:ea typeface="微软雅黑" panose="020B0503020204020204" pitchFamily="34" charset="-122"/>
                  <a:sym typeface="+mn-lt"/>
                </a:rPr>
                <a:t>6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Experience and Summary</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a:p>
              <a:pPr algn="ct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6" name="文本框 5"/>
          <p:cNvSpPr txBox="1"/>
          <p:nvPr/>
        </p:nvSpPr>
        <p:spPr>
          <a:xfrm>
            <a:off x="765810" y="788035"/>
            <a:ext cx="10931525" cy="8402300"/>
          </a:xfrm>
          <a:prstGeom prst="rect">
            <a:avLst/>
          </a:prstGeom>
          <a:noFill/>
        </p:spPr>
        <p:txBody>
          <a:bodyPr wrap="square" rtlCol="0">
            <a:spAutoFit/>
          </a:bodyPr>
          <a:lstStyle/>
          <a:p>
            <a:pPr indent="720090">
              <a:lnSpc>
                <a:spcPct val="150000"/>
              </a:lnSpc>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这次实验在平台搭建上不算太复杂。然而遗憾的地方是我们使用树莓派读取</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SDR</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四路天线阵元的数据时采用了</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for</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循环依次读取，而更严谨的做法是使用</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python</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的并行计算来读取数据，这样在测试的时候由于没有时延会更加准确。我们虽然在这块查阅了资料并进行尝试，但由于时间关系，我们暂时还没能很好地这个问题，这是我们在未来可以突破改进的一个点。</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indent="720090">
              <a:lnSpc>
                <a:spcPct val="150000"/>
              </a:lnSpc>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并且在进行多普勒测试时，因为测试的数据量较大，直接运行多普勒测试代码消耗时间较长，并且得到的多普勒结果是各个时间段的叠加，于是我们只选取了其中一部分的数据做多普勒测试。没能得到运动物体的实时数据信息，之后我们决定将数据分段，把各个时间点的物体运动数据都统计出来。</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1"/>
          <p:cNvSpPr/>
          <p:nvPr/>
        </p:nvSpPr>
        <p:spPr>
          <a:xfrm rot="18900000" flipH="1">
            <a:off x="991795" y="-1532659"/>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13"/>
          <p:cNvSpPr/>
          <p:nvPr/>
        </p:nvSpPr>
        <p:spPr>
          <a:xfrm rot="18900000" flipH="1">
            <a:off x="-1639821" y="685062"/>
            <a:ext cx="3307772" cy="3307772"/>
          </a:xfrm>
          <a:custGeom>
            <a:avLst/>
            <a:gdLst>
              <a:gd name="connsiteX0" fmla="*/ 0 w 3307772"/>
              <a:gd name="connsiteY0" fmla="*/ 0 h 3307772"/>
              <a:gd name="connsiteX1" fmla="*/ 19895 w 3307772"/>
              <a:gd name="connsiteY1" fmla="*/ 0 h 3307772"/>
              <a:gd name="connsiteX2" fmla="*/ 3307772 w 3307772"/>
              <a:gd name="connsiteY2" fmla="*/ 3287877 h 3307772"/>
              <a:gd name="connsiteX3" fmla="*/ 3307772 w 3307772"/>
              <a:gd name="connsiteY3" fmla="*/ 3307772 h 3307772"/>
              <a:gd name="connsiteX4" fmla="*/ 0 w 3307772"/>
              <a:gd name="connsiteY4" fmla="*/ 3307772 h 330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772" h="3307772">
                <a:moveTo>
                  <a:pt x="0" y="0"/>
                </a:moveTo>
                <a:lnTo>
                  <a:pt x="19895" y="0"/>
                </a:lnTo>
                <a:lnTo>
                  <a:pt x="3307772" y="3287877"/>
                </a:lnTo>
                <a:lnTo>
                  <a:pt x="3307772" y="3307772"/>
                </a:lnTo>
                <a:lnTo>
                  <a:pt x="0" y="3307772"/>
                </a:lnTo>
                <a:close/>
              </a:path>
            </a:pathLst>
          </a:custGeom>
          <a:blipFill dpi="0" rotWithShape="0">
            <a:blip r:embed="rId1"/>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rot="18900000" flipH="1">
            <a:off x="3380959" y="685063"/>
            <a:ext cx="3307772" cy="3307772"/>
          </a:xfrm>
          <a:prstGeom prst="rect">
            <a:avLst/>
          </a:prstGeom>
          <a:blipFill dpi="0" rotWithShape="0">
            <a:blip r:embed="rId2"/>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23"/>
          <p:cNvSpPr/>
          <p:nvPr/>
        </p:nvSpPr>
        <p:spPr>
          <a:xfrm rot="18900000" flipH="1">
            <a:off x="870570" y="3195452"/>
            <a:ext cx="3307772" cy="3307772"/>
          </a:xfrm>
          <a:custGeom>
            <a:avLst/>
            <a:gdLst>
              <a:gd name="connsiteX0" fmla="*/ 0 w 3307772"/>
              <a:gd name="connsiteY0" fmla="*/ 0 h 3307772"/>
              <a:gd name="connsiteX1" fmla="*/ 3307772 w 3307772"/>
              <a:gd name="connsiteY1" fmla="*/ 0 h 3307772"/>
              <a:gd name="connsiteX2" fmla="*/ 3307772 w 3307772"/>
              <a:gd name="connsiteY2" fmla="*/ 2840677 h 3307772"/>
              <a:gd name="connsiteX3" fmla="*/ 2840677 w 3307772"/>
              <a:gd name="connsiteY3" fmla="*/ 3307772 h 3307772"/>
              <a:gd name="connsiteX4" fmla="*/ 0 w 3307772"/>
              <a:gd name="connsiteY4" fmla="*/ 3307772 h 330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772" h="3307772">
                <a:moveTo>
                  <a:pt x="0" y="0"/>
                </a:moveTo>
                <a:lnTo>
                  <a:pt x="3307772" y="0"/>
                </a:lnTo>
                <a:lnTo>
                  <a:pt x="3307772" y="2840677"/>
                </a:lnTo>
                <a:lnTo>
                  <a:pt x="2840677" y="3307772"/>
                </a:lnTo>
                <a:lnTo>
                  <a:pt x="0" y="3307772"/>
                </a:lnTo>
                <a:close/>
              </a:path>
            </a:pathLst>
          </a:custGeom>
          <a:blipFill dpi="0" rotWithShape="0">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17"/>
          <p:cNvSpPr/>
          <p:nvPr/>
        </p:nvSpPr>
        <p:spPr>
          <a:xfrm rot="18900000" flipH="1">
            <a:off x="-177599" y="5100169"/>
            <a:ext cx="1309060" cy="2618241"/>
          </a:xfrm>
          <a:custGeom>
            <a:avLst/>
            <a:gdLst>
              <a:gd name="connsiteX0" fmla="*/ 0 w 1300154"/>
              <a:gd name="connsiteY0" fmla="*/ 0 h 2580410"/>
              <a:gd name="connsiteX1" fmla="*/ 19898 w 1300154"/>
              <a:gd name="connsiteY1" fmla="*/ 0 h 2580410"/>
              <a:gd name="connsiteX2" fmla="*/ 1300154 w 1300154"/>
              <a:gd name="connsiteY2" fmla="*/ 1280256 h 2580410"/>
              <a:gd name="connsiteX3" fmla="*/ 0 w 1300154"/>
              <a:gd name="connsiteY3" fmla="*/ 2580410 h 2580410"/>
            </a:gdLst>
            <a:ahLst/>
            <a:cxnLst>
              <a:cxn ang="0">
                <a:pos x="connsiteX0" y="connsiteY0"/>
              </a:cxn>
              <a:cxn ang="0">
                <a:pos x="connsiteX1" y="connsiteY1"/>
              </a:cxn>
              <a:cxn ang="0">
                <a:pos x="connsiteX2" y="connsiteY2"/>
              </a:cxn>
              <a:cxn ang="0">
                <a:pos x="connsiteX3" y="connsiteY3"/>
              </a:cxn>
            </a:cxnLst>
            <a:rect l="l" t="t" r="r" b="b"/>
            <a:pathLst>
              <a:path w="1300154" h="2580410">
                <a:moveTo>
                  <a:pt x="0" y="0"/>
                </a:moveTo>
                <a:lnTo>
                  <a:pt x="19898" y="0"/>
                </a:lnTo>
                <a:lnTo>
                  <a:pt x="1300154" y="1280256"/>
                </a:lnTo>
                <a:lnTo>
                  <a:pt x="0" y="258041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36"/>
          <p:cNvSpPr/>
          <p:nvPr/>
        </p:nvSpPr>
        <p:spPr>
          <a:xfrm rot="5400000" flipH="1">
            <a:off x="485770" y="-485775"/>
            <a:ext cx="6858001" cy="7829548"/>
          </a:xfrm>
          <a:custGeom>
            <a:avLst/>
            <a:gdLst>
              <a:gd name="connsiteX0" fmla="*/ 6858001 w 6858001"/>
              <a:gd name="connsiteY0" fmla="*/ 2220594 h 7829548"/>
              <a:gd name="connsiteX1" fmla="*/ 6858001 w 6858001"/>
              <a:gd name="connsiteY1" fmla="*/ 7829548 h 7829548"/>
              <a:gd name="connsiteX2" fmla="*/ 0 w 6858001"/>
              <a:gd name="connsiteY2" fmla="*/ 7829548 h 7829548"/>
              <a:gd name="connsiteX3" fmla="*/ 0 w 6858001"/>
              <a:gd name="connsiteY3" fmla="*/ 4490484 h 7829548"/>
              <a:gd name="connsiteX4" fmla="*/ 4531707 w 6858001"/>
              <a:gd name="connsiteY4" fmla="*/ 0 h 7829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1" h="7829548">
                <a:moveTo>
                  <a:pt x="6858001" y="2220594"/>
                </a:moveTo>
                <a:lnTo>
                  <a:pt x="6858001" y="7829548"/>
                </a:lnTo>
                <a:lnTo>
                  <a:pt x="0" y="7829548"/>
                </a:lnTo>
                <a:lnTo>
                  <a:pt x="0" y="4490484"/>
                </a:lnTo>
                <a:lnTo>
                  <a:pt x="4531707" y="0"/>
                </a:lnTo>
                <a:close/>
              </a:path>
            </a:pathLst>
          </a:cu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45"/>
          <p:cNvSpPr/>
          <p:nvPr/>
        </p:nvSpPr>
        <p:spPr>
          <a:xfrm rot="18900000" flipH="1">
            <a:off x="6508902" y="-1532658"/>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直角三角形 11"/>
          <p:cNvSpPr/>
          <p:nvPr/>
        </p:nvSpPr>
        <p:spPr>
          <a:xfrm rot="13500000" flipH="1">
            <a:off x="4157288" y="5789505"/>
            <a:ext cx="2135726" cy="213572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flipH="1">
            <a:off x="7072469" y="3674828"/>
            <a:ext cx="4480292" cy="1015663"/>
          </a:xfrm>
          <a:prstGeom prst="rect">
            <a:avLst/>
          </a:prstGeom>
          <a:noFill/>
        </p:spPr>
        <p:txBody>
          <a:bodyPr wrap="square" rtlCol="0">
            <a:spAutoFit/>
          </a:bodyPr>
          <a:lstStyle/>
          <a:p>
            <a:pPr algn="dist"/>
            <a:r>
              <a:rPr lang="en-US" altLang="zh-CN" sz="6000" dirty="0">
                <a:solidFill>
                  <a:schemeClr val="accent1">
                    <a:lumMod val="50000"/>
                  </a:schemeClr>
                </a:solidFill>
                <a:latin typeface="+mj-ea"/>
                <a:ea typeface="+mj-ea"/>
              </a:rPr>
              <a:t>THANK YOU</a:t>
            </a:r>
            <a:endParaRPr lang="zh-CN" altLang="en-US" sz="6000" dirty="0">
              <a:solidFill>
                <a:schemeClr val="accent1">
                  <a:lumMod val="50000"/>
                </a:schemeClr>
              </a:solidFill>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95886"/>
            <a:ext cx="4857115" cy="1114836"/>
            <a:chOff x="0" y="-15241"/>
            <a:chExt cx="4857115" cy="1114836"/>
          </a:xfrm>
        </p:grpSpPr>
        <p:sp>
          <p:nvSpPr>
            <p:cNvPr id="3" name="文本框 2"/>
            <p:cNvSpPr txBox="1"/>
            <p:nvPr/>
          </p:nvSpPr>
          <p:spPr>
            <a:xfrm>
              <a:off x="0" y="149959"/>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a:solidFill>
                    <a:srgbClr val="5B9BD5">
                      <a:lumMod val="50000"/>
                    </a:srgbClr>
                  </a:solidFill>
                  <a:latin typeface="思源黑体 CN Heavy" panose="020B0A00000000000000" pitchFamily="34" charset="-122"/>
                  <a:ea typeface="思源黑体 CN Heavy" panose="020B0A00000000000000" pitchFamily="34" charset="-122"/>
                  <a:cs typeface="+mn-ea"/>
                  <a:sym typeface="+mn-lt"/>
                </a:rPr>
                <a:t>1 Theoretical analysis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lstStyle/>
          <a:p>
            <a:endParaRPr lang="en-US" altLang="zh-CN" sz="2400" b="1" dirty="0"/>
          </a:p>
        </p:txBody>
      </p:sp>
      <p:sp>
        <p:nvSpPr>
          <p:cNvPr id="5" name="文本框 4"/>
          <p:cNvSpPr txBox="1"/>
          <p:nvPr/>
        </p:nvSpPr>
        <p:spPr>
          <a:xfrm>
            <a:off x="636537" y="588547"/>
            <a:ext cx="2568528" cy="923330"/>
          </a:xfrm>
          <a:prstGeom prst="rect">
            <a:avLst/>
          </a:prstGeom>
          <a:noFill/>
        </p:spPr>
        <p:txBody>
          <a:bodyPr wrap="square" rtlCol="0">
            <a:spAutoFit/>
          </a:bodyPr>
          <a:lstStyle/>
          <a:p>
            <a:r>
              <a:rPr lang="en-US" altLang="zh-CN" b="1" dirty="0">
                <a:solidFill>
                  <a:schemeClr val="accent1">
                    <a:lumMod val="50000"/>
                  </a:schemeClr>
                </a:solidFill>
                <a:latin typeface="微软雅黑" panose="020B0503020204020204" pitchFamily="34" charset="-122"/>
                <a:ea typeface="微软雅黑" panose="020B0503020204020204" pitchFamily="34" charset="-122"/>
              </a:rPr>
              <a:t>1.1</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music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算法原理</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p:grpSp>
        <p:nvGrpSpPr>
          <p:cNvPr id="79" name="组合 78"/>
          <p:cNvGrpSpPr/>
          <p:nvPr/>
        </p:nvGrpSpPr>
        <p:grpSpPr>
          <a:xfrm>
            <a:off x="3254203" y="1090274"/>
            <a:ext cx="5676413" cy="2511974"/>
            <a:chOff x="2886576" y="2053883"/>
            <a:chExt cx="5676413" cy="2511974"/>
          </a:xfrm>
        </p:grpSpPr>
        <p:cxnSp>
          <p:nvCxnSpPr>
            <p:cNvPr id="7" name="直接连接符 6"/>
            <p:cNvCxnSpPr/>
            <p:nvPr/>
          </p:nvCxnSpPr>
          <p:spPr bwMode="auto">
            <a:xfrm>
              <a:off x="3205064" y="4167194"/>
              <a:ext cx="5357925" cy="0"/>
            </a:xfrm>
            <a:prstGeom prst="line">
              <a:avLst/>
            </a:prstGeom>
            <a:ln w="38100"/>
          </p:spPr>
          <p:style>
            <a:lnRef idx="3">
              <a:schemeClr val="dk1"/>
            </a:lnRef>
            <a:fillRef idx="0">
              <a:schemeClr val="dk1"/>
            </a:fillRef>
            <a:effectRef idx="2">
              <a:schemeClr val="dk1"/>
            </a:effectRef>
            <a:fontRef idx="minor">
              <a:schemeClr val="tx1"/>
            </a:fontRef>
          </p:style>
        </p:cxnSp>
        <p:sp>
          <p:nvSpPr>
            <p:cNvPr id="8" name="文本框 55"/>
            <p:cNvSpPr txBox="1">
              <a:spLocks noChangeArrowheads="1"/>
            </p:cNvSpPr>
            <p:nvPr/>
          </p:nvSpPr>
          <p:spPr bwMode="auto">
            <a:xfrm>
              <a:off x="6400436" y="3423858"/>
              <a:ext cx="1238707" cy="58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dirty="0"/>
                <a:t>......</a:t>
              </a:r>
              <a:endParaRPr lang="en-US" altLang="zh-CN" sz="3200" dirty="0"/>
            </a:p>
          </p:txBody>
        </p:sp>
        <p:cxnSp>
          <p:nvCxnSpPr>
            <p:cNvPr id="9" name="直接箭头连接符 8"/>
            <p:cNvCxnSpPr/>
            <p:nvPr/>
          </p:nvCxnSpPr>
          <p:spPr bwMode="auto">
            <a:xfrm flipV="1">
              <a:off x="3626003" y="4007150"/>
              <a:ext cx="1143236" cy="7713"/>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bwMode="auto">
            <a:xfrm rot="10800000">
              <a:off x="3478457" y="3587758"/>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1"/>
            </a:p>
          </p:txBody>
        </p:sp>
        <p:cxnSp>
          <p:nvCxnSpPr>
            <p:cNvPr id="13" name="直接连接符 12"/>
            <p:cNvCxnSpPr/>
            <p:nvPr/>
          </p:nvCxnSpPr>
          <p:spPr bwMode="auto">
            <a:xfrm>
              <a:off x="3626002" y="3861086"/>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auto">
            <a:xfrm>
              <a:off x="3626002" y="2444796"/>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12" idx="3"/>
            </p:cNvCxnSpPr>
            <p:nvPr/>
          </p:nvCxnSpPr>
          <p:spPr bwMode="auto">
            <a:xfrm flipH="1">
              <a:off x="3626002" y="2493966"/>
              <a:ext cx="500015"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16" name="弧形 15"/>
            <p:cNvSpPr/>
            <p:nvPr/>
          </p:nvSpPr>
          <p:spPr bwMode="auto">
            <a:xfrm>
              <a:off x="3478457" y="3265743"/>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noProof="1"/>
            </a:p>
          </p:txBody>
        </p:sp>
        <p:pic>
          <p:nvPicPr>
            <p:cNvPr id="17" name="对象 12">
              <a:hlinkClick r:id="" action="ppaction://ole?verb=1"/>
            </p:cNvPr>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636128" y="2888772"/>
              <a:ext cx="215050" cy="304662"/>
            </a:xfrm>
            <a:noFill/>
            <a:ln>
              <a:noFill/>
            </a:ln>
          </p:spPr>
        </p:pic>
        <p:pic>
          <p:nvPicPr>
            <p:cNvPr id="18" name="对象 13">
              <a:hlinkClick r:id="" action="ppaction://ole?verb=1"/>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915307" y="2053883"/>
              <a:ext cx="405509" cy="263687"/>
            </a:xfrm>
            <a:noFill/>
            <a:ln>
              <a:noFill/>
            </a:ln>
          </p:spPr>
        </p:pic>
        <mc:AlternateContent xmlns:mc="http://schemas.openxmlformats.org/markup-compatibility/2006">
          <mc:Choice xmlns:a14="http://schemas.microsoft.com/office/drawing/2010/main" Requires="a14">
            <p:sp>
              <p:nvSpPr>
                <p:cNvPr id="19" name="对象 14">
                  <a:hlinkClick r:id="" action="ppaction://ole?verb=1"/>
                </p:cNvPr>
                <p:cNvSpPr txBox="1"/>
                <p:nvPr/>
              </p:nvSpPr>
              <p:spPr bwMode="auto">
                <a:xfrm>
                  <a:off x="3424453" y="4281924"/>
                  <a:ext cx="420456" cy="283933"/>
                </a:xfrm>
                <a:prstGeom prst="rect">
                  <a:avLst/>
                </a:prstGeom>
                <a:noFill/>
                <a:ln>
                  <a:noFill/>
                </a:ln>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left"/>
                      </m:oMathParaPr>
                      <m:oMath xmlns:m="http://schemas.openxmlformats.org/officeDocument/2006/math">
                        <m:sSub>
                          <m:sSubPr>
                            <m:ctrlPr>
                              <a:rPr lang="zh-CN" altLang="en-US" sz="2000" b="1" i="1" smtClean="0">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en-US" altLang="zh-CN" sz="2000" b="1" i="1" smtClean="0">
                                <a:solidFill>
                                  <a:srgbClr val="000000"/>
                                </a:solidFill>
                                <a:latin typeface="Cambria Math" panose="02040503050406030204" pitchFamily="18" charset="0"/>
                              </a:rPr>
                              <m:t>𝑵</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p:sp>
              <p:nvSpPr>
                <p:cNvPr id="19" name="对象 14">
                  <a:hlinkClick r:id="" action="ppaction://ole?verb=1"/>
                </p:cNvPr>
                <p:cNvSpPr txBox="1">
                  <a:spLocks noRot="1" noChangeAspect="1" noMove="1" noResize="1" noEditPoints="1" noAdjustHandles="1" noChangeArrowheads="1" noChangeShapeType="1" noTextEdit="1"/>
                </p:cNvSpPr>
                <p:nvPr/>
              </p:nvSpPr>
              <p:spPr bwMode="auto">
                <a:xfrm>
                  <a:off x="3424453" y="4281924"/>
                  <a:ext cx="420456" cy="283933"/>
                </a:xfrm>
                <a:prstGeom prst="rect">
                  <a:avLst/>
                </a:prstGeom>
                <a:blipFill rotWithShape="1">
                  <a:blip r:embed="rId3"/>
                </a:blipFill>
                <a:ln>
                  <a:noFill/>
                </a:ln>
              </p:spPr>
              <p:txBody>
                <a:bodyPr/>
                <a:lstStyle/>
                <a:p>
                  <a:r>
                    <a:rPr lang="zh-CN" altLang="en-US">
                      <a:noFill/>
                    </a:rPr>
                    <a:t> </a:t>
                  </a:r>
                </a:p>
              </p:txBody>
            </p:sp>
          </mc:Fallback>
        </mc:AlternateContent>
        <p:cxnSp>
          <p:nvCxnSpPr>
            <p:cNvPr id="20" name="直接箭头连接符 19"/>
            <p:cNvCxnSpPr>
              <a:endCxn id="12" idx="3"/>
            </p:cNvCxnSpPr>
            <p:nvPr/>
          </p:nvCxnSpPr>
          <p:spPr bwMode="auto">
            <a:xfrm>
              <a:off x="3368521" y="2767293"/>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pic>
          <p:nvPicPr>
            <p:cNvPr id="21" name="对象 180">
              <a:hlinkClick r:id="" action="ppaction://ole?verb=1"/>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3149614" y="2519515"/>
              <a:ext cx="379954" cy="248261"/>
            </a:xfrm>
            <a:noFill/>
            <a:ln>
              <a:noFill/>
            </a:ln>
          </p:spPr>
        </p:pic>
        <p:sp>
          <p:nvSpPr>
            <p:cNvPr id="22" name="弧形 21"/>
            <p:cNvSpPr/>
            <p:nvPr/>
          </p:nvSpPr>
          <p:spPr bwMode="auto">
            <a:xfrm rot="18900000">
              <a:off x="3470260" y="3215127"/>
              <a:ext cx="312931"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noProof="1"/>
            </a:p>
          </p:txBody>
        </p:sp>
        <p:pic>
          <p:nvPicPr>
            <p:cNvPr id="23" name="对象 183">
              <a:hlinkClick r:id="" action="ppaction://ole?verb=1"/>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3424936" y="2822730"/>
              <a:ext cx="233372" cy="304662"/>
            </a:xfrm>
            <a:noFill/>
            <a:ln>
              <a:noFill/>
            </a:ln>
          </p:spPr>
        </p:pic>
        <p:sp>
          <p:nvSpPr>
            <p:cNvPr id="24" name="等腰三角形 23"/>
            <p:cNvSpPr/>
            <p:nvPr/>
          </p:nvSpPr>
          <p:spPr bwMode="auto">
            <a:xfrm rot="10800000">
              <a:off x="4660750" y="3587758"/>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1"/>
            </a:p>
          </p:txBody>
        </p:sp>
        <p:cxnSp>
          <p:nvCxnSpPr>
            <p:cNvPr id="25" name="直接连接符 24"/>
            <p:cNvCxnSpPr>
              <a:endCxn id="12" idx="3"/>
            </p:cNvCxnSpPr>
            <p:nvPr/>
          </p:nvCxnSpPr>
          <p:spPr bwMode="auto">
            <a:xfrm>
              <a:off x="4808777" y="3861086"/>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12" idx="3"/>
            </p:cNvCxnSpPr>
            <p:nvPr/>
          </p:nvCxnSpPr>
          <p:spPr bwMode="auto">
            <a:xfrm>
              <a:off x="4808777" y="2444796"/>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24" idx="3"/>
            </p:cNvCxnSpPr>
            <p:nvPr/>
          </p:nvCxnSpPr>
          <p:spPr bwMode="auto">
            <a:xfrm flipH="1">
              <a:off x="4808777" y="2493966"/>
              <a:ext cx="500015"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28" name="弧形 27"/>
            <p:cNvSpPr/>
            <p:nvPr/>
          </p:nvSpPr>
          <p:spPr bwMode="auto">
            <a:xfrm>
              <a:off x="4660750" y="3265743"/>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noProof="1"/>
            </a:p>
          </p:txBody>
        </p:sp>
        <p:pic>
          <p:nvPicPr>
            <p:cNvPr id="29" name="对象 271">
              <a:hlinkClick r:id="" action="ppaction://ole?verb=1"/>
            </p:cNvPr>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819385" y="2888772"/>
              <a:ext cx="215050" cy="304662"/>
            </a:xfrm>
            <a:noFill/>
            <a:ln>
              <a:noFill/>
            </a:ln>
          </p:spPr>
        </p:pic>
        <p:pic>
          <p:nvPicPr>
            <p:cNvPr id="30" name="对象 273">
              <a:hlinkClick r:id="" action="ppaction://ole?verb=1"/>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098564" y="2053883"/>
              <a:ext cx="405509" cy="263687"/>
            </a:xfrm>
            <a:noFill/>
            <a:ln>
              <a:noFill/>
            </a:ln>
          </p:spPr>
        </p:pic>
        <mc:AlternateContent xmlns:mc="http://schemas.openxmlformats.org/markup-compatibility/2006">
          <mc:Choice xmlns:a14="http://schemas.microsoft.com/office/drawing/2010/main" Requires="a14">
            <p:sp>
              <p:nvSpPr>
                <p:cNvPr id="31" name="对象 275">
                  <a:hlinkClick r:id="" action="ppaction://ole?verb=1"/>
                </p:cNvPr>
                <p:cNvSpPr txBox="1"/>
                <p:nvPr/>
              </p:nvSpPr>
              <p:spPr bwMode="auto">
                <a:xfrm>
                  <a:off x="4608675" y="4281924"/>
                  <a:ext cx="419010" cy="283933"/>
                </a:xfrm>
                <a:prstGeom prst="rect">
                  <a:avLst/>
                </a:prstGeom>
                <a:noFill/>
                <a:ln>
                  <a:noFill/>
                </a:ln>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left"/>
                      </m:oMathParaPr>
                      <m:oMath xmlns:m="http://schemas.openxmlformats.org/officeDocument/2006/math">
                        <m:sSub>
                          <m:sSubPr>
                            <m:ctrlPr>
                              <a:rPr lang="zh-CN" altLang="en-US" sz="2000" b="1" i="1" smtClean="0">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en-US" altLang="zh-CN" sz="2000" b="1" i="1" smtClean="0">
                                <a:solidFill>
                                  <a:srgbClr val="000000"/>
                                </a:solidFill>
                                <a:latin typeface="Cambria Math" panose="02040503050406030204" pitchFamily="18" charset="0"/>
                              </a:rPr>
                              <m:t>𝑵</m:t>
                            </m:r>
                            <m:r>
                              <a:rPr lang="en-US" altLang="zh-CN" sz="2000" b="1" i="1" smtClean="0">
                                <a:solidFill>
                                  <a:srgbClr val="000000"/>
                                </a:solidFill>
                                <a:latin typeface="Cambria Math" panose="02040503050406030204" pitchFamily="18" charset="0"/>
                              </a:rPr>
                              <m:t>−</m:t>
                            </m:r>
                            <m:r>
                              <a:rPr lang="en-US" altLang="zh-CN" sz="2000" b="1" i="1" smtClean="0">
                                <a:solidFill>
                                  <a:srgbClr val="000000"/>
                                </a:solidFill>
                                <a:latin typeface="Cambria Math" panose="02040503050406030204" pitchFamily="18" charset="0"/>
                              </a:rPr>
                              <m:t>𝟏</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p:sp>
              <p:nvSpPr>
                <p:cNvPr id="31" name="对象 275">
                  <a:hlinkClick r:id="" action="ppaction://ole?verb=1"/>
                </p:cNvPr>
                <p:cNvSpPr txBox="1">
                  <a:spLocks noRot="1" noChangeAspect="1" noMove="1" noResize="1" noEditPoints="1" noAdjustHandles="1" noChangeArrowheads="1" noChangeShapeType="1" noTextEdit="1"/>
                </p:cNvSpPr>
                <p:nvPr/>
              </p:nvSpPr>
              <p:spPr bwMode="auto">
                <a:xfrm>
                  <a:off x="4608675" y="4281924"/>
                  <a:ext cx="419010" cy="283933"/>
                </a:xfrm>
                <a:prstGeom prst="rect">
                  <a:avLst/>
                </a:prstGeom>
                <a:blipFill rotWithShape="1">
                  <a:blip r:embed="rId6"/>
                </a:blipFill>
                <a:ln>
                  <a:noFill/>
                </a:ln>
              </p:spPr>
              <p:txBody>
                <a:bodyPr/>
                <a:lstStyle/>
                <a:p>
                  <a:r>
                    <a:rPr lang="zh-CN" altLang="en-US">
                      <a:noFill/>
                    </a:rPr>
                    <a:t> </a:t>
                  </a:r>
                </a:p>
              </p:txBody>
            </p:sp>
          </mc:Fallback>
        </mc:AlternateContent>
        <p:cxnSp>
          <p:nvCxnSpPr>
            <p:cNvPr id="32" name="直接箭头连接符 31"/>
            <p:cNvCxnSpPr>
              <a:endCxn id="24" idx="3"/>
            </p:cNvCxnSpPr>
            <p:nvPr/>
          </p:nvCxnSpPr>
          <p:spPr bwMode="auto">
            <a:xfrm>
              <a:off x="4551296" y="2767293"/>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pic>
          <p:nvPicPr>
            <p:cNvPr id="33" name="对象 278">
              <a:hlinkClick r:id="" action="ppaction://ole?verb=1"/>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332871" y="2519515"/>
              <a:ext cx="379954" cy="248261"/>
            </a:xfrm>
            <a:noFill/>
            <a:ln>
              <a:noFill/>
            </a:ln>
          </p:spPr>
        </p:pic>
        <p:sp>
          <p:nvSpPr>
            <p:cNvPr id="34" name="弧形 33"/>
            <p:cNvSpPr/>
            <p:nvPr/>
          </p:nvSpPr>
          <p:spPr bwMode="auto">
            <a:xfrm rot="18900000">
              <a:off x="4653035" y="3215127"/>
              <a:ext cx="312931"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noProof="1"/>
            </a:p>
          </p:txBody>
        </p:sp>
        <p:pic>
          <p:nvPicPr>
            <p:cNvPr id="35" name="对象 281">
              <a:hlinkClick r:id="" action="ppaction://ole?verb=1"/>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608193" y="2822730"/>
              <a:ext cx="233372" cy="304662"/>
            </a:xfrm>
            <a:noFill/>
            <a:ln>
              <a:noFill/>
            </a:ln>
          </p:spPr>
        </p:pic>
        <p:sp>
          <p:nvSpPr>
            <p:cNvPr id="36" name="等腰三角形 35"/>
            <p:cNvSpPr/>
            <p:nvPr/>
          </p:nvSpPr>
          <p:spPr bwMode="auto">
            <a:xfrm rot="10800000">
              <a:off x="5844970" y="3587758"/>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1"/>
            </a:p>
          </p:txBody>
        </p:sp>
        <p:cxnSp>
          <p:nvCxnSpPr>
            <p:cNvPr id="37" name="直接连接符 36"/>
            <p:cNvCxnSpPr>
              <a:endCxn id="24" idx="3"/>
            </p:cNvCxnSpPr>
            <p:nvPr/>
          </p:nvCxnSpPr>
          <p:spPr bwMode="auto">
            <a:xfrm>
              <a:off x="5992998" y="3861086"/>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endCxn id="24" idx="3"/>
            </p:cNvCxnSpPr>
            <p:nvPr/>
          </p:nvCxnSpPr>
          <p:spPr bwMode="auto">
            <a:xfrm>
              <a:off x="5992998" y="2444796"/>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36" idx="3"/>
            </p:cNvCxnSpPr>
            <p:nvPr/>
          </p:nvCxnSpPr>
          <p:spPr bwMode="auto">
            <a:xfrm flipH="1">
              <a:off x="5992998" y="2493966"/>
              <a:ext cx="498568"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40" name="弧形 39"/>
            <p:cNvSpPr/>
            <p:nvPr/>
          </p:nvSpPr>
          <p:spPr bwMode="auto">
            <a:xfrm>
              <a:off x="5844970" y="3265743"/>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noProof="1"/>
            </a:p>
          </p:txBody>
        </p:sp>
        <p:pic>
          <p:nvPicPr>
            <p:cNvPr id="41" name="对象 290">
              <a:hlinkClick r:id="" action="ppaction://ole?verb=1"/>
            </p:cNvPr>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6002641" y="2888772"/>
              <a:ext cx="215050" cy="304662"/>
            </a:xfrm>
            <a:noFill/>
            <a:ln>
              <a:noFill/>
            </a:ln>
          </p:spPr>
        </p:pic>
        <p:pic>
          <p:nvPicPr>
            <p:cNvPr id="42" name="对象 292">
              <a:hlinkClick r:id="" action="ppaction://ole?verb=1"/>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281820" y="2053883"/>
              <a:ext cx="405509" cy="263687"/>
            </a:xfrm>
            <a:noFill/>
            <a:ln>
              <a:noFill/>
            </a:ln>
          </p:spPr>
        </p:pic>
        <mc:AlternateContent xmlns:mc="http://schemas.openxmlformats.org/markup-compatibility/2006">
          <mc:Choice xmlns:a14="http://schemas.microsoft.com/office/drawing/2010/main" Requires="a14">
            <p:sp>
              <p:nvSpPr>
                <p:cNvPr id="43" name="对象 294">
                  <a:hlinkClick r:id="" action="ppaction://ole?verb=1"/>
                </p:cNvPr>
                <p:cNvSpPr txBox="1"/>
                <p:nvPr/>
              </p:nvSpPr>
              <p:spPr bwMode="auto">
                <a:xfrm>
                  <a:off x="5791449" y="4281924"/>
                  <a:ext cx="420456" cy="283933"/>
                </a:xfrm>
                <a:prstGeom prst="rect">
                  <a:avLst/>
                </a:prstGeom>
                <a:noFill/>
                <a:ln>
                  <a:noFill/>
                </a:ln>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left"/>
                      </m:oMathParaPr>
                      <m:oMath xmlns:m="http://schemas.openxmlformats.org/officeDocument/2006/math">
                        <m:sSub>
                          <m:sSubPr>
                            <m:ctrlPr>
                              <a:rPr lang="zh-CN" altLang="en-US" sz="2000" b="1" i="1" smtClean="0">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en-US" altLang="zh-CN" sz="2000" b="1" i="1" smtClean="0">
                                <a:solidFill>
                                  <a:srgbClr val="000000"/>
                                </a:solidFill>
                                <a:latin typeface="Cambria Math" panose="02040503050406030204" pitchFamily="18" charset="0"/>
                              </a:rPr>
                              <m:t>𝑵</m:t>
                            </m:r>
                            <m:r>
                              <a:rPr lang="en-US" altLang="zh-CN" sz="2000" b="1" i="1" smtClean="0">
                                <a:solidFill>
                                  <a:srgbClr val="000000"/>
                                </a:solidFill>
                                <a:latin typeface="Cambria Math" panose="02040503050406030204" pitchFamily="18" charset="0"/>
                              </a:rPr>
                              <m:t>−</m:t>
                            </m:r>
                            <m:r>
                              <a:rPr lang="en-US" altLang="zh-CN" sz="2000" b="1" i="1" smtClean="0">
                                <a:solidFill>
                                  <a:srgbClr val="000000"/>
                                </a:solidFill>
                                <a:latin typeface="Cambria Math" panose="02040503050406030204" pitchFamily="18" charset="0"/>
                              </a:rPr>
                              <m:t>𝟐</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p:sp>
              <p:nvSpPr>
                <p:cNvPr id="43" name="对象 294">
                  <a:hlinkClick r:id="" action="ppaction://ole?verb=1"/>
                </p:cNvPr>
                <p:cNvSpPr txBox="1">
                  <a:spLocks noRot="1" noChangeAspect="1" noMove="1" noResize="1" noEditPoints="1" noAdjustHandles="1" noChangeArrowheads="1" noChangeShapeType="1" noTextEdit="1"/>
                </p:cNvSpPr>
                <p:nvPr/>
              </p:nvSpPr>
              <p:spPr bwMode="auto">
                <a:xfrm>
                  <a:off x="5791449" y="4281924"/>
                  <a:ext cx="420456" cy="283933"/>
                </a:xfrm>
                <a:prstGeom prst="rect">
                  <a:avLst/>
                </a:prstGeom>
                <a:blipFill rotWithShape="1">
                  <a:blip r:embed="rId7"/>
                </a:blipFill>
                <a:ln>
                  <a:noFill/>
                </a:ln>
              </p:spPr>
              <p:txBody>
                <a:bodyPr/>
                <a:lstStyle/>
                <a:p>
                  <a:r>
                    <a:rPr lang="zh-CN" altLang="en-US">
                      <a:noFill/>
                    </a:rPr>
                    <a:t> </a:t>
                  </a:r>
                </a:p>
              </p:txBody>
            </p:sp>
          </mc:Fallback>
        </mc:AlternateContent>
        <p:cxnSp>
          <p:nvCxnSpPr>
            <p:cNvPr id="44" name="直接箭头连接符 43"/>
            <p:cNvCxnSpPr>
              <a:endCxn id="36" idx="3"/>
            </p:cNvCxnSpPr>
            <p:nvPr/>
          </p:nvCxnSpPr>
          <p:spPr bwMode="auto">
            <a:xfrm>
              <a:off x="5735516" y="2767293"/>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pic>
          <p:nvPicPr>
            <p:cNvPr id="45" name="对象 297">
              <a:hlinkClick r:id="" action="ppaction://ole?verb=1"/>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516127" y="2519515"/>
              <a:ext cx="379954" cy="248261"/>
            </a:xfrm>
            <a:noFill/>
            <a:ln>
              <a:noFill/>
            </a:ln>
          </p:spPr>
        </p:pic>
        <p:sp>
          <p:nvSpPr>
            <p:cNvPr id="46" name="弧形 45"/>
            <p:cNvSpPr/>
            <p:nvPr/>
          </p:nvSpPr>
          <p:spPr bwMode="auto">
            <a:xfrm rot="18900000">
              <a:off x="5835809" y="3215127"/>
              <a:ext cx="314378"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noProof="1"/>
            </a:p>
          </p:txBody>
        </p:sp>
        <p:pic>
          <p:nvPicPr>
            <p:cNvPr id="47" name="对象 300">
              <a:hlinkClick r:id="" action="ppaction://ole?verb=1"/>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91449" y="2822730"/>
              <a:ext cx="233372" cy="304662"/>
            </a:xfrm>
            <a:noFill/>
            <a:ln>
              <a:noFill/>
            </a:ln>
          </p:spPr>
        </p:pic>
        <p:sp>
          <p:nvSpPr>
            <p:cNvPr id="48" name="等腰三角形 47"/>
            <p:cNvSpPr/>
            <p:nvPr/>
          </p:nvSpPr>
          <p:spPr bwMode="auto">
            <a:xfrm rot="10800000">
              <a:off x="7538850" y="3587758"/>
              <a:ext cx="297020" cy="296949"/>
            </a:xfrm>
            <a:prstGeom prst="triangl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noProof="1"/>
            </a:p>
          </p:txBody>
        </p:sp>
        <p:cxnSp>
          <p:nvCxnSpPr>
            <p:cNvPr id="49" name="直接连接符 48"/>
            <p:cNvCxnSpPr>
              <a:endCxn id="36" idx="3"/>
            </p:cNvCxnSpPr>
            <p:nvPr/>
          </p:nvCxnSpPr>
          <p:spPr bwMode="auto">
            <a:xfrm>
              <a:off x="7686877" y="3861086"/>
              <a:ext cx="0" cy="306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36" idx="3"/>
            </p:cNvCxnSpPr>
            <p:nvPr/>
          </p:nvCxnSpPr>
          <p:spPr bwMode="auto">
            <a:xfrm>
              <a:off x="7686877" y="2444796"/>
              <a:ext cx="0" cy="11429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endCxn id="48" idx="3"/>
            </p:cNvCxnSpPr>
            <p:nvPr/>
          </p:nvCxnSpPr>
          <p:spPr bwMode="auto">
            <a:xfrm flipH="1">
              <a:off x="7686877" y="2493966"/>
              <a:ext cx="500015" cy="1093793"/>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sp>
          <p:nvSpPr>
            <p:cNvPr id="52" name="弧形 51"/>
            <p:cNvSpPr/>
            <p:nvPr/>
          </p:nvSpPr>
          <p:spPr bwMode="auto">
            <a:xfrm>
              <a:off x="7538850" y="3265743"/>
              <a:ext cx="312931" cy="322498"/>
            </a:xfrm>
            <a:prstGeom prst="arc">
              <a:avLst>
                <a:gd name="adj1" fmla="val 1620000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noProof="1"/>
            </a:p>
          </p:txBody>
        </p:sp>
        <p:pic>
          <p:nvPicPr>
            <p:cNvPr id="53" name="对象 308">
              <a:hlinkClick r:id="" action="ppaction://ole?verb=1"/>
            </p:cNvPr>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7697485" y="2888772"/>
              <a:ext cx="215050" cy="304662"/>
            </a:xfrm>
            <a:noFill/>
            <a:ln>
              <a:noFill/>
            </a:ln>
          </p:spPr>
        </p:pic>
        <p:pic>
          <p:nvPicPr>
            <p:cNvPr id="54" name="对象 310">
              <a:hlinkClick r:id="" action="ppaction://ole?verb=1"/>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976664" y="2053883"/>
              <a:ext cx="405509" cy="263687"/>
            </a:xfrm>
            <a:noFill/>
            <a:ln>
              <a:noFill/>
            </a:ln>
          </p:spPr>
        </p:pic>
        <mc:AlternateContent xmlns:mc="http://schemas.openxmlformats.org/markup-compatibility/2006">
          <mc:Choice xmlns:a14="http://schemas.microsoft.com/office/drawing/2010/main" Requires="a14">
            <p:sp>
              <p:nvSpPr>
                <p:cNvPr id="55" name="对象 312">
                  <a:hlinkClick r:id="" action="ppaction://ole?verb=1"/>
                </p:cNvPr>
                <p:cNvSpPr txBox="1"/>
                <p:nvPr/>
              </p:nvSpPr>
              <p:spPr bwMode="auto">
                <a:xfrm>
                  <a:off x="7486775" y="4281924"/>
                  <a:ext cx="419010" cy="283933"/>
                </a:xfrm>
                <a:prstGeom prst="rect">
                  <a:avLst/>
                </a:prstGeom>
                <a:noFill/>
                <a:ln>
                  <a:noFill/>
                </a:ln>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left"/>
                      </m:oMathParaPr>
                      <m:oMath xmlns:m="http://schemas.openxmlformats.org/officeDocument/2006/math">
                        <m:sSub>
                          <m:sSubPr>
                            <m:ctrlPr>
                              <a:rPr lang="zh-CN" altLang="en-US" sz="2000" b="1" i="1">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𝒙</m:t>
                            </m:r>
                          </m:e>
                          <m:sub>
                            <m:r>
                              <a:rPr lang="zh-CN" altLang="en-US" sz="2000" b="1" i="1">
                                <a:solidFill>
                                  <a:srgbClr val="000000"/>
                                </a:solidFill>
                                <a:latin typeface="Cambria Math" panose="02040503050406030204" pitchFamily="18" charset="0"/>
                              </a:rPr>
                              <m:t>𝟏</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p:sp>
              <p:nvSpPr>
                <p:cNvPr id="55" name="对象 312">
                  <a:hlinkClick r:id="" action="ppaction://ole?verb=1"/>
                </p:cNvPr>
                <p:cNvSpPr txBox="1">
                  <a:spLocks noRot="1" noChangeAspect="1" noMove="1" noResize="1" noEditPoints="1" noAdjustHandles="1" noChangeArrowheads="1" noChangeShapeType="1" noTextEdit="1"/>
                </p:cNvSpPr>
                <p:nvPr/>
              </p:nvSpPr>
              <p:spPr bwMode="auto">
                <a:xfrm>
                  <a:off x="7486775" y="4281924"/>
                  <a:ext cx="419010" cy="283933"/>
                </a:xfrm>
                <a:prstGeom prst="rect">
                  <a:avLst/>
                </a:prstGeom>
                <a:blipFill rotWithShape="1">
                  <a:blip r:embed="rId8"/>
                </a:blipFill>
                <a:ln>
                  <a:noFill/>
                </a:ln>
              </p:spPr>
              <p:txBody>
                <a:bodyPr/>
                <a:lstStyle/>
                <a:p>
                  <a:r>
                    <a:rPr lang="zh-CN" altLang="en-US">
                      <a:noFill/>
                    </a:rPr>
                    <a:t> </a:t>
                  </a:r>
                </a:p>
              </p:txBody>
            </p:sp>
          </mc:Fallback>
        </mc:AlternateContent>
        <p:cxnSp>
          <p:nvCxnSpPr>
            <p:cNvPr id="56" name="直接箭头连接符 55"/>
            <p:cNvCxnSpPr>
              <a:endCxn id="48" idx="3"/>
            </p:cNvCxnSpPr>
            <p:nvPr/>
          </p:nvCxnSpPr>
          <p:spPr bwMode="auto">
            <a:xfrm>
              <a:off x="7429396" y="2767293"/>
              <a:ext cx="256999" cy="820947"/>
            </a:xfrm>
            <a:prstGeom prst="straightConnector1">
              <a:avLst/>
            </a:prstGeom>
            <a:ln w="19050">
              <a:solidFill>
                <a:srgbClr val="ED6C00"/>
              </a:solidFill>
              <a:tailEnd type="arrow"/>
            </a:ln>
          </p:spPr>
          <p:style>
            <a:lnRef idx="1">
              <a:schemeClr val="accent1"/>
            </a:lnRef>
            <a:fillRef idx="0">
              <a:schemeClr val="accent1"/>
            </a:fillRef>
            <a:effectRef idx="0">
              <a:schemeClr val="accent1"/>
            </a:effectRef>
            <a:fontRef idx="minor">
              <a:schemeClr val="tx1"/>
            </a:fontRef>
          </p:style>
        </p:cxnSp>
        <p:pic>
          <p:nvPicPr>
            <p:cNvPr id="57" name="对象 315">
              <a:hlinkClick r:id="" action="ppaction://ole?verb=1"/>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210971" y="2519515"/>
              <a:ext cx="379954" cy="248261"/>
            </a:xfrm>
            <a:noFill/>
            <a:ln>
              <a:noFill/>
            </a:ln>
          </p:spPr>
        </p:pic>
        <p:sp>
          <p:nvSpPr>
            <p:cNvPr id="58" name="弧形 57"/>
            <p:cNvSpPr/>
            <p:nvPr/>
          </p:nvSpPr>
          <p:spPr bwMode="auto">
            <a:xfrm rot="18900000">
              <a:off x="7531135" y="3215127"/>
              <a:ext cx="312931" cy="322498"/>
            </a:xfrm>
            <a:prstGeom prst="arc">
              <a:avLst>
                <a:gd name="adj1" fmla="val 16654420"/>
                <a:gd name="adj2" fmla="val 19038332"/>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noProof="1"/>
            </a:p>
          </p:txBody>
        </p:sp>
        <p:pic>
          <p:nvPicPr>
            <p:cNvPr id="59" name="对象 318">
              <a:hlinkClick r:id="" action="ppaction://ole?verb=1"/>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7486293" y="2822730"/>
              <a:ext cx="233372" cy="304662"/>
            </a:xfrm>
            <a:noFill/>
            <a:ln>
              <a:noFill/>
            </a:ln>
          </p:spPr>
        </p:pic>
        <mc:AlternateContent xmlns:mc="http://schemas.openxmlformats.org/markup-compatibility/2006">
          <mc:Choice xmlns:a14="http://schemas.microsoft.com/office/drawing/2010/main" Requires="a14">
            <p:sp>
              <p:nvSpPr>
                <p:cNvPr id="61" name="文本框 60"/>
                <p:cNvSpPr txBox="1"/>
                <p:nvPr/>
              </p:nvSpPr>
              <p:spPr>
                <a:xfrm>
                  <a:off x="3903177" y="2053883"/>
                  <a:ext cx="580271" cy="276999"/>
                </a:xfrm>
                <a:prstGeom prst="rect">
                  <a:avLst/>
                </a:prstGeom>
                <a:noFill/>
              </p:spPr>
              <p:txBody>
                <a:bodyPr wrap="square">
                  <a:spAutoFit/>
                </a:bodyPr>
                <a:lstStyle/>
                <a:p>
                  <a14:m>
                    <m:oMathPara xmlns:m="http://schemas.openxmlformats.org/officeDocument/2006/math">
                      <m:oMathParaPr>
                        <m:jc m:val="center"/>
                      </m:oMathParaPr>
                      <m:oMath xmlns:m="http://schemas.openxmlformats.org/officeDocument/2006/math">
                        <m:sSub>
                          <m:sSubPr>
                            <m:ctrlP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𝑺</m:t>
                            </m:r>
                          </m:e>
                          <m:sub>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𝟏</m:t>
                            </m:r>
                          </m:sub>
                        </m:sSub>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m:t>
                        </m:r>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𝒕</m:t>
                        </m:r>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m:t>
                        </m:r>
                      </m:oMath>
                    </m:oMathPara>
                  </a14:m>
                  <a:endParaRPr lang="zh-CN" altLang="en-US" sz="1200" dirty="0"/>
                </a:p>
              </p:txBody>
            </p:sp>
          </mc:Choice>
          <mc:Fallback>
            <p:sp>
              <p:nvSpPr>
                <p:cNvPr id="61" name="文本框 60"/>
                <p:cNvSpPr txBox="1">
                  <a:spLocks noRot="1" noChangeAspect="1" noMove="1" noResize="1" noEditPoints="1" noAdjustHandles="1" noChangeArrowheads="1" noChangeShapeType="1" noTextEdit="1"/>
                </p:cNvSpPr>
                <p:nvPr/>
              </p:nvSpPr>
              <p:spPr>
                <a:xfrm>
                  <a:off x="3903177" y="2053883"/>
                  <a:ext cx="580271" cy="276999"/>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本框 61"/>
                <p:cNvSpPr txBox="1"/>
                <p:nvPr/>
              </p:nvSpPr>
              <p:spPr>
                <a:xfrm>
                  <a:off x="5010758" y="2053883"/>
                  <a:ext cx="580271" cy="276999"/>
                </a:xfrm>
                <a:prstGeom prst="rect">
                  <a:avLst/>
                </a:prstGeom>
                <a:noFill/>
              </p:spPr>
              <p:txBody>
                <a:bodyPr wrap="square">
                  <a:spAutoFit/>
                </a:bodyPr>
                <a:lstStyle/>
                <a:p>
                  <a14:m>
                    <m:oMathPara xmlns:m="http://schemas.openxmlformats.org/officeDocument/2006/math">
                      <m:oMathParaPr>
                        <m:jc m:val="center"/>
                      </m:oMathParaPr>
                      <m:oMath xmlns:m="http://schemas.openxmlformats.org/officeDocument/2006/math">
                        <m:sSub>
                          <m:sSubPr>
                            <m:ctrlP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𝑺</m:t>
                            </m:r>
                          </m:e>
                          <m:sub>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𝟏</m:t>
                            </m:r>
                          </m:sub>
                        </m:sSub>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m:t>
                        </m:r>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𝒕</m:t>
                        </m:r>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m:t>
                        </m:r>
                      </m:oMath>
                    </m:oMathPara>
                  </a14:m>
                  <a:endParaRPr lang="zh-CN" altLang="en-US" sz="1200" dirty="0"/>
                </a:p>
              </p:txBody>
            </p:sp>
          </mc:Choice>
          <mc:Fallback>
            <p:sp>
              <p:nvSpPr>
                <p:cNvPr id="62" name="文本框 61"/>
                <p:cNvSpPr txBox="1">
                  <a:spLocks noRot="1" noChangeAspect="1" noMove="1" noResize="1" noEditPoints="1" noAdjustHandles="1" noChangeArrowheads="1" noChangeShapeType="1" noTextEdit="1"/>
                </p:cNvSpPr>
                <p:nvPr/>
              </p:nvSpPr>
              <p:spPr>
                <a:xfrm>
                  <a:off x="5010758" y="2053883"/>
                  <a:ext cx="580271" cy="276999"/>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本框 62"/>
                <p:cNvSpPr txBox="1"/>
                <p:nvPr/>
              </p:nvSpPr>
              <p:spPr>
                <a:xfrm>
                  <a:off x="6201430" y="2053883"/>
                  <a:ext cx="580271" cy="276999"/>
                </a:xfrm>
                <a:prstGeom prst="rect">
                  <a:avLst/>
                </a:prstGeom>
                <a:noFill/>
              </p:spPr>
              <p:txBody>
                <a:bodyPr wrap="square">
                  <a:spAutoFit/>
                </a:bodyPr>
                <a:lstStyle/>
                <a:p>
                  <a14:m>
                    <m:oMathPara xmlns:m="http://schemas.openxmlformats.org/officeDocument/2006/math">
                      <m:oMathParaPr>
                        <m:jc m:val="center"/>
                      </m:oMathParaPr>
                      <m:oMath xmlns:m="http://schemas.openxmlformats.org/officeDocument/2006/math">
                        <m:sSub>
                          <m:sSubPr>
                            <m:ctrlP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𝑺</m:t>
                            </m:r>
                          </m:e>
                          <m:sub>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𝟏</m:t>
                            </m:r>
                          </m:sub>
                        </m:sSub>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m:t>
                        </m:r>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𝒕</m:t>
                        </m:r>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m:t>
                        </m:r>
                      </m:oMath>
                    </m:oMathPara>
                  </a14:m>
                  <a:endParaRPr lang="zh-CN" altLang="en-US" sz="1200" dirty="0"/>
                </a:p>
              </p:txBody>
            </p:sp>
          </mc:Choice>
          <mc:Fallback>
            <p:sp>
              <p:nvSpPr>
                <p:cNvPr id="63" name="文本框 62"/>
                <p:cNvSpPr txBox="1">
                  <a:spLocks noRot="1" noChangeAspect="1" noMove="1" noResize="1" noEditPoints="1" noAdjustHandles="1" noChangeArrowheads="1" noChangeShapeType="1" noTextEdit="1"/>
                </p:cNvSpPr>
                <p:nvPr/>
              </p:nvSpPr>
              <p:spPr>
                <a:xfrm>
                  <a:off x="6201430" y="2053883"/>
                  <a:ext cx="580271" cy="276999"/>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本框 63"/>
                <p:cNvSpPr txBox="1"/>
                <p:nvPr/>
              </p:nvSpPr>
              <p:spPr>
                <a:xfrm>
                  <a:off x="7889282" y="2053883"/>
                  <a:ext cx="580271" cy="276999"/>
                </a:xfrm>
                <a:prstGeom prst="rect">
                  <a:avLst/>
                </a:prstGeom>
                <a:noFill/>
              </p:spPr>
              <p:txBody>
                <a:bodyPr wrap="square">
                  <a:spAutoFit/>
                </a:bodyPr>
                <a:lstStyle/>
                <a:p>
                  <a14:m>
                    <m:oMathPara xmlns:m="http://schemas.openxmlformats.org/officeDocument/2006/math">
                      <m:oMathParaPr>
                        <m:jc m:val="center"/>
                      </m:oMathParaPr>
                      <m:oMath xmlns:m="http://schemas.openxmlformats.org/officeDocument/2006/math">
                        <m:sSub>
                          <m:sSubPr>
                            <m:ctrlP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𝑺</m:t>
                            </m:r>
                          </m:e>
                          <m:sub>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𝟏</m:t>
                            </m:r>
                          </m:sub>
                        </m:sSub>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m:t>
                        </m:r>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𝒕</m:t>
                        </m:r>
                        <m:r>
                          <a:rPr lang="en-US" altLang="zh-CN" sz="1200" b="1" i="1" smtClean="0">
                            <a:solidFill>
                              <a:schemeClr val="accent1">
                                <a:lumMod val="50000"/>
                              </a:schemeClr>
                            </a:solidFill>
                            <a:latin typeface="Cambria Math" panose="02040503050406030204" pitchFamily="18" charset="0"/>
                            <a:ea typeface="微软雅黑" panose="020B0503020204020204" pitchFamily="34" charset="-122"/>
                          </a:rPr>
                          <m:t>)</m:t>
                        </m:r>
                      </m:oMath>
                    </m:oMathPara>
                  </a14:m>
                  <a:endParaRPr lang="zh-CN" altLang="en-US" sz="1200" dirty="0"/>
                </a:p>
              </p:txBody>
            </p:sp>
          </mc:Choice>
          <mc:Fallback>
            <p:sp>
              <p:nvSpPr>
                <p:cNvPr id="64" name="文本框 63"/>
                <p:cNvSpPr txBox="1">
                  <a:spLocks noRot="1" noChangeAspect="1" noMove="1" noResize="1" noEditPoints="1" noAdjustHandles="1" noChangeArrowheads="1" noChangeShapeType="1" noTextEdit="1"/>
                </p:cNvSpPr>
                <p:nvPr/>
              </p:nvSpPr>
              <p:spPr>
                <a:xfrm>
                  <a:off x="7889282" y="2053883"/>
                  <a:ext cx="580271" cy="276999"/>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本框 65"/>
                <p:cNvSpPr txBox="1"/>
                <p:nvPr/>
              </p:nvSpPr>
              <p:spPr>
                <a:xfrm>
                  <a:off x="2886576" y="2315640"/>
                  <a:ext cx="602007"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b="1" i="1" smtClean="0">
                                <a:solidFill>
                                  <a:srgbClr val="1F4E79"/>
                                </a:solidFill>
                                <a:latin typeface="Cambria Math" panose="02040503050406030204" pitchFamily="18" charset="0"/>
                              </a:rPr>
                            </m:ctrlPr>
                          </m:sSubPr>
                          <m:e>
                            <m:r>
                              <a:rPr lang="en-US" altLang="zh-CN" sz="1200" b="1" i="1" smtClean="0">
                                <a:solidFill>
                                  <a:srgbClr val="1F4E79"/>
                                </a:solidFill>
                                <a:latin typeface="Cambria Math" panose="02040503050406030204" pitchFamily="18" charset="0"/>
                              </a:rPr>
                              <m:t>𝑺</m:t>
                            </m:r>
                          </m:e>
                          <m:sub>
                            <m:r>
                              <a:rPr lang="en-US" altLang="zh-CN" sz="1200" b="1" i="1" smtClean="0">
                                <a:solidFill>
                                  <a:srgbClr val="1F4E79"/>
                                </a:solidFill>
                                <a:latin typeface="Cambria Math" panose="02040503050406030204" pitchFamily="18" charset="0"/>
                              </a:rPr>
                              <m:t>𝟐</m:t>
                            </m:r>
                          </m:sub>
                        </m:sSub>
                        <m:r>
                          <a:rPr lang="en-US" altLang="zh-CN" sz="1200" b="1" i="1" smtClean="0">
                            <a:solidFill>
                              <a:srgbClr val="1F4E79"/>
                            </a:solidFill>
                            <a:latin typeface="Cambria Math" panose="02040503050406030204" pitchFamily="18" charset="0"/>
                          </a:rPr>
                          <m:t>(</m:t>
                        </m:r>
                        <m:r>
                          <a:rPr lang="en-US" altLang="zh-CN" sz="1200" b="1" i="1" smtClean="0">
                            <a:solidFill>
                              <a:srgbClr val="1F4E79"/>
                            </a:solidFill>
                            <a:latin typeface="Cambria Math" panose="02040503050406030204" pitchFamily="18" charset="0"/>
                          </a:rPr>
                          <m:t>𝒕</m:t>
                        </m:r>
                        <m:r>
                          <a:rPr lang="en-US" altLang="zh-CN" sz="1200" b="1" i="1" smtClean="0">
                            <a:solidFill>
                              <a:srgbClr val="1F4E79"/>
                            </a:solidFill>
                            <a:latin typeface="Cambria Math" panose="02040503050406030204" pitchFamily="18" charset="0"/>
                          </a:rPr>
                          <m:t>)</m:t>
                        </m:r>
                      </m:oMath>
                    </m:oMathPara>
                  </a14:m>
                  <a:endParaRPr lang="zh-CN" altLang="en-US" sz="1200" b="1" dirty="0">
                    <a:solidFill>
                      <a:srgbClr val="1F4E79"/>
                    </a:solidFill>
                  </a:endParaRPr>
                </a:p>
              </p:txBody>
            </p:sp>
          </mc:Choice>
          <mc:Fallback>
            <p:sp>
              <p:nvSpPr>
                <p:cNvPr id="66" name="文本框 65"/>
                <p:cNvSpPr txBox="1">
                  <a:spLocks noRot="1" noChangeAspect="1" noMove="1" noResize="1" noEditPoints="1" noAdjustHandles="1" noChangeArrowheads="1" noChangeShapeType="1" noTextEdit="1"/>
                </p:cNvSpPr>
                <p:nvPr/>
              </p:nvSpPr>
              <p:spPr>
                <a:xfrm>
                  <a:off x="2886576" y="2315640"/>
                  <a:ext cx="602007" cy="276999"/>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文本框 66"/>
                <p:cNvSpPr txBox="1"/>
                <p:nvPr/>
              </p:nvSpPr>
              <p:spPr>
                <a:xfrm>
                  <a:off x="4283838" y="2315640"/>
                  <a:ext cx="602007"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b="1" i="1" smtClean="0">
                                <a:solidFill>
                                  <a:srgbClr val="1F4E79"/>
                                </a:solidFill>
                                <a:latin typeface="Cambria Math" panose="02040503050406030204" pitchFamily="18" charset="0"/>
                              </a:rPr>
                            </m:ctrlPr>
                          </m:sSubPr>
                          <m:e>
                            <m:r>
                              <a:rPr lang="en-US" altLang="zh-CN" sz="1200" b="1" i="1" smtClean="0">
                                <a:solidFill>
                                  <a:srgbClr val="1F4E79"/>
                                </a:solidFill>
                                <a:latin typeface="Cambria Math" panose="02040503050406030204" pitchFamily="18" charset="0"/>
                              </a:rPr>
                              <m:t>𝑺</m:t>
                            </m:r>
                          </m:e>
                          <m:sub>
                            <m:r>
                              <a:rPr lang="en-US" altLang="zh-CN" sz="1200" b="1" i="1" smtClean="0">
                                <a:solidFill>
                                  <a:srgbClr val="1F4E79"/>
                                </a:solidFill>
                                <a:latin typeface="Cambria Math" panose="02040503050406030204" pitchFamily="18" charset="0"/>
                              </a:rPr>
                              <m:t>𝟐</m:t>
                            </m:r>
                          </m:sub>
                        </m:sSub>
                        <m:r>
                          <a:rPr lang="en-US" altLang="zh-CN" sz="1200" b="1" i="1" smtClean="0">
                            <a:solidFill>
                              <a:srgbClr val="1F4E79"/>
                            </a:solidFill>
                            <a:latin typeface="Cambria Math" panose="02040503050406030204" pitchFamily="18" charset="0"/>
                          </a:rPr>
                          <m:t>(</m:t>
                        </m:r>
                        <m:r>
                          <a:rPr lang="en-US" altLang="zh-CN" sz="1200" b="1" i="1" smtClean="0">
                            <a:solidFill>
                              <a:srgbClr val="1F4E79"/>
                            </a:solidFill>
                            <a:latin typeface="Cambria Math" panose="02040503050406030204" pitchFamily="18" charset="0"/>
                          </a:rPr>
                          <m:t>𝒕</m:t>
                        </m:r>
                        <m:r>
                          <a:rPr lang="en-US" altLang="zh-CN" sz="1200" b="1" i="1" smtClean="0">
                            <a:solidFill>
                              <a:srgbClr val="1F4E79"/>
                            </a:solidFill>
                            <a:latin typeface="Cambria Math" panose="02040503050406030204" pitchFamily="18" charset="0"/>
                          </a:rPr>
                          <m:t>)</m:t>
                        </m:r>
                      </m:oMath>
                    </m:oMathPara>
                  </a14:m>
                  <a:endParaRPr lang="zh-CN" altLang="en-US" sz="1200" b="1" dirty="0">
                    <a:solidFill>
                      <a:srgbClr val="1F4E79"/>
                    </a:solidFill>
                  </a:endParaRPr>
                </a:p>
              </p:txBody>
            </p:sp>
          </mc:Choice>
          <mc:Fallback>
            <p:sp>
              <p:nvSpPr>
                <p:cNvPr id="67" name="文本框 66"/>
                <p:cNvSpPr txBox="1">
                  <a:spLocks noRot="1" noChangeAspect="1" noMove="1" noResize="1" noEditPoints="1" noAdjustHandles="1" noChangeArrowheads="1" noChangeShapeType="1" noTextEdit="1"/>
                </p:cNvSpPr>
                <p:nvPr/>
              </p:nvSpPr>
              <p:spPr>
                <a:xfrm>
                  <a:off x="4283838" y="2315640"/>
                  <a:ext cx="602007" cy="276999"/>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文本框 67"/>
                <p:cNvSpPr txBox="1"/>
                <p:nvPr/>
              </p:nvSpPr>
              <p:spPr>
                <a:xfrm>
                  <a:off x="5434512" y="2315640"/>
                  <a:ext cx="602007"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b="1" i="1" smtClean="0">
                                <a:solidFill>
                                  <a:srgbClr val="1F4E79"/>
                                </a:solidFill>
                                <a:latin typeface="Cambria Math" panose="02040503050406030204" pitchFamily="18" charset="0"/>
                              </a:rPr>
                            </m:ctrlPr>
                          </m:sSubPr>
                          <m:e>
                            <m:r>
                              <a:rPr lang="en-US" altLang="zh-CN" sz="1200" b="1" i="1" smtClean="0">
                                <a:solidFill>
                                  <a:srgbClr val="1F4E79"/>
                                </a:solidFill>
                                <a:latin typeface="Cambria Math" panose="02040503050406030204" pitchFamily="18" charset="0"/>
                              </a:rPr>
                              <m:t>𝑺</m:t>
                            </m:r>
                          </m:e>
                          <m:sub>
                            <m:r>
                              <a:rPr lang="en-US" altLang="zh-CN" sz="1200" b="1" i="1" smtClean="0">
                                <a:solidFill>
                                  <a:srgbClr val="1F4E79"/>
                                </a:solidFill>
                                <a:latin typeface="Cambria Math" panose="02040503050406030204" pitchFamily="18" charset="0"/>
                              </a:rPr>
                              <m:t>𝟐</m:t>
                            </m:r>
                          </m:sub>
                        </m:sSub>
                        <m:r>
                          <a:rPr lang="en-US" altLang="zh-CN" sz="1200" b="1" i="1" smtClean="0">
                            <a:solidFill>
                              <a:srgbClr val="1F4E79"/>
                            </a:solidFill>
                            <a:latin typeface="Cambria Math" panose="02040503050406030204" pitchFamily="18" charset="0"/>
                          </a:rPr>
                          <m:t>(</m:t>
                        </m:r>
                        <m:r>
                          <a:rPr lang="en-US" altLang="zh-CN" sz="1200" b="1" i="1" smtClean="0">
                            <a:solidFill>
                              <a:srgbClr val="1F4E79"/>
                            </a:solidFill>
                            <a:latin typeface="Cambria Math" panose="02040503050406030204" pitchFamily="18" charset="0"/>
                          </a:rPr>
                          <m:t>𝒕</m:t>
                        </m:r>
                        <m:r>
                          <a:rPr lang="en-US" altLang="zh-CN" sz="1200" b="1" i="1" smtClean="0">
                            <a:solidFill>
                              <a:srgbClr val="1F4E79"/>
                            </a:solidFill>
                            <a:latin typeface="Cambria Math" panose="02040503050406030204" pitchFamily="18" charset="0"/>
                          </a:rPr>
                          <m:t>)</m:t>
                        </m:r>
                      </m:oMath>
                    </m:oMathPara>
                  </a14:m>
                  <a:endParaRPr lang="zh-CN" altLang="en-US" sz="1200" b="1" dirty="0">
                    <a:solidFill>
                      <a:srgbClr val="1F4E79"/>
                    </a:solidFill>
                  </a:endParaRPr>
                </a:p>
              </p:txBody>
            </p:sp>
          </mc:Choice>
          <mc:Fallback>
            <p:sp>
              <p:nvSpPr>
                <p:cNvPr id="68" name="文本框 67"/>
                <p:cNvSpPr txBox="1">
                  <a:spLocks noRot="1" noChangeAspect="1" noMove="1" noResize="1" noEditPoints="1" noAdjustHandles="1" noChangeArrowheads="1" noChangeShapeType="1" noTextEdit="1"/>
                </p:cNvSpPr>
                <p:nvPr/>
              </p:nvSpPr>
              <p:spPr>
                <a:xfrm>
                  <a:off x="5434512" y="2315640"/>
                  <a:ext cx="602007" cy="276999"/>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文本框 68"/>
                <p:cNvSpPr txBox="1"/>
                <p:nvPr/>
              </p:nvSpPr>
              <p:spPr>
                <a:xfrm>
                  <a:off x="7074263" y="2315640"/>
                  <a:ext cx="602007"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b="1" i="1" smtClean="0">
                                <a:solidFill>
                                  <a:srgbClr val="1F4E79"/>
                                </a:solidFill>
                                <a:latin typeface="Cambria Math" panose="02040503050406030204" pitchFamily="18" charset="0"/>
                              </a:rPr>
                            </m:ctrlPr>
                          </m:sSubPr>
                          <m:e>
                            <m:r>
                              <a:rPr lang="en-US" altLang="zh-CN" sz="1200" b="1" i="1" smtClean="0">
                                <a:solidFill>
                                  <a:srgbClr val="1F4E79"/>
                                </a:solidFill>
                                <a:latin typeface="Cambria Math" panose="02040503050406030204" pitchFamily="18" charset="0"/>
                              </a:rPr>
                              <m:t>𝑺</m:t>
                            </m:r>
                          </m:e>
                          <m:sub>
                            <m:r>
                              <a:rPr lang="en-US" altLang="zh-CN" sz="1200" b="1" i="1" smtClean="0">
                                <a:solidFill>
                                  <a:srgbClr val="1F4E79"/>
                                </a:solidFill>
                                <a:latin typeface="Cambria Math" panose="02040503050406030204" pitchFamily="18" charset="0"/>
                              </a:rPr>
                              <m:t>𝟐</m:t>
                            </m:r>
                          </m:sub>
                        </m:sSub>
                        <m:r>
                          <a:rPr lang="en-US" altLang="zh-CN" sz="1200" b="1" i="1" smtClean="0">
                            <a:solidFill>
                              <a:srgbClr val="1F4E79"/>
                            </a:solidFill>
                            <a:latin typeface="Cambria Math" panose="02040503050406030204" pitchFamily="18" charset="0"/>
                          </a:rPr>
                          <m:t>(</m:t>
                        </m:r>
                        <m:r>
                          <a:rPr lang="en-US" altLang="zh-CN" sz="1200" b="1" i="1" smtClean="0">
                            <a:solidFill>
                              <a:srgbClr val="1F4E79"/>
                            </a:solidFill>
                            <a:latin typeface="Cambria Math" panose="02040503050406030204" pitchFamily="18" charset="0"/>
                          </a:rPr>
                          <m:t>𝒕</m:t>
                        </m:r>
                        <m:r>
                          <a:rPr lang="en-US" altLang="zh-CN" sz="1200" b="1" i="1" smtClean="0">
                            <a:solidFill>
                              <a:srgbClr val="1F4E79"/>
                            </a:solidFill>
                            <a:latin typeface="Cambria Math" panose="02040503050406030204" pitchFamily="18" charset="0"/>
                          </a:rPr>
                          <m:t>)</m:t>
                        </m:r>
                      </m:oMath>
                    </m:oMathPara>
                  </a14:m>
                  <a:endParaRPr lang="zh-CN" altLang="en-US" sz="1200" b="1" dirty="0">
                    <a:solidFill>
                      <a:srgbClr val="1F4E79"/>
                    </a:solidFill>
                  </a:endParaRPr>
                </a:p>
              </p:txBody>
            </p:sp>
          </mc:Choice>
          <mc:Fallback>
            <p:sp>
              <p:nvSpPr>
                <p:cNvPr id="69" name="文本框 68"/>
                <p:cNvSpPr txBox="1">
                  <a:spLocks noRot="1" noChangeAspect="1" noMove="1" noResize="1" noEditPoints="1" noAdjustHandles="1" noChangeArrowheads="1" noChangeShapeType="1" noTextEdit="1"/>
                </p:cNvSpPr>
                <p:nvPr/>
              </p:nvSpPr>
              <p:spPr>
                <a:xfrm>
                  <a:off x="7074263" y="2315640"/>
                  <a:ext cx="602007" cy="276999"/>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文本框 69"/>
                <p:cNvSpPr txBox="1"/>
                <p:nvPr/>
              </p:nvSpPr>
              <p:spPr>
                <a:xfrm>
                  <a:off x="4632655" y="2914970"/>
                  <a:ext cx="564592"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panose="02040503050406030204" pitchFamily="18" charset="0"/>
                              </a:rPr>
                            </m:ctrlPr>
                          </m:sSubPr>
                          <m:e>
                            <m:r>
                              <a:rPr lang="zh-CN" altLang="en-US" sz="1100" i="1" smtClean="0">
                                <a:latin typeface="Cambria Math" panose="02040503050406030204" pitchFamily="18" charset="0"/>
                              </a:rPr>
                              <m:t>𝜃</m:t>
                            </m:r>
                          </m:e>
                          <m:sub>
                            <m:r>
                              <a:rPr lang="en-US" altLang="zh-CN" sz="1100" b="0" i="1" smtClean="0">
                                <a:latin typeface="Cambria Math" panose="02040503050406030204" pitchFamily="18" charset="0"/>
                              </a:rPr>
                              <m:t>1</m:t>
                            </m:r>
                          </m:sub>
                        </m:sSub>
                      </m:oMath>
                    </m:oMathPara>
                  </a14:m>
                  <a:endParaRPr lang="zh-CN" altLang="en-US" dirty="0"/>
                </a:p>
              </p:txBody>
            </p:sp>
          </mc:Choice>
          <mc:Fallback>
            <p:sp>
              <p:nvSpPr>
                <p:cNvPr id="70" name="文本框 69"/>
                <p:cNvSpPr txBox="1">
                  <a:spLocks noRot="1" noChangeAspect="1" noMove="1" noResize="1" noEditPoints="1" noAdjustHandles="1" noChangeArrowheads="1" noChangeShapeType="1" noTextEdit="1"/>
                </p:cNvSpPr>
                <p:nvPr/>
              </p:nvSpPr>
              <p:spPr>
                <a:xfrm>
                  <a:off x="4632655" y="2914970"/>
                  <a:ext cx="564592" cy="261610"/>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文本框 71"/>
                <p:cNvSpPr txBox="1"/>
                <p:nvPr/>
              </p:nvSpPr>
              <p:spPr>
                <a:xfrm>
                  <a:off x="5884885" y="2860412"/>
                  <a:ext cx="564592"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panose="02040503050406030204" pitchFamily="18" charset="0"/>
                              </a:rPr>
                            </m:ctrlPr>
                          </m:sSubPr>
                          <m:e>
                            <m:r>
                              <a:rPr lang="zh-CN" altLang="en-US" sz="1100" i="1" smtClean="0">
                                <a:latin typeface="Cambria Math" panose="02040503050406030204" pitchFamily="18" charset="0"/>
                              </a:rPr>
                              <m:t>𝜃</m:t>
                            </m:r>
                          </m:e>
                          <m:sub>
                            <m:r>
                              <a:rPr lang="en-US" altLang="zh-CN" sz="1100" b="0" i="1" smtClean="0">
                                <a:latin typeface="Cambria Math" panose="02040503050406030204" pitchFamily="18" charset="0"/>
                              </a:rPr>
                              <m:t>1</m:t>
                            </m:r>
                          </m:sub>
                        </m:sSub>
                      </m:oMath>
                    </m:oMathPara>
                  </a14:m>
                  <a:endParaRPr lang="zh-CN" altLang="en-US" dirty="0"/>
                </a:p>
              </p:txBody>
            </p:sp>
          </mc:Choice>
          <mc:Fallback>
            <p:sp>
              <p:nvSpPr>
                <p:cNvPr id="72" name="文本框 71"/>
                <p:cNvSpPr txBox="1">
                  <a:spLocks noRot="1" noChangeAspect="1" noMove="1" noResize="1" noEditPoints="1" noAdjustHandles="1" noChangeArrowheads="1" noChangeShapeType="1" noTextEdit="1"/>
                </p:cNvSpPr>
                <p:nvPr/>
              </p:nvSpPr>
              <p:spPr>
                <a:xfrm>
                  <a:off x="5884885" y="2860412"/>
                  <a:ext cx="564592" cy="261610"/>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文本框 72"/>
                <p:cNvSpPr txBox="1"/>
                <p:nvPr/>
              </p:nvSpPr>
              <p:spPr>
                <a:xfrm>
                  <a:off x="3471964" y="2897284"/>
                  <a:ext cx="564592"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panose="02040503050406030204" pitchFamily="18" charset="0"/>
                              </a:rPr>
                            </m:ctrlPr>
                          </m:sSubPr>
                          <m:e>
                            <m:r>
                              <a:rPr lang="zh-CN" altLang="en-US" sz="1100" i="1" smtClean="0">
                                <a:latin typeface="Cambria Math" panose="02040503050406030204" pitchFamily="18" charset="0"/>
                              </a:rPr>
                              <m:t>𝜃</m:t>
                            </m:r>
                          </m:e>
                          <m:sub>
                            <m:r>
                              <a:rPr lang="en-US" altLang="zh-CN" sz="1100" b="0" i="1" smtClean="0">
                                <a:latin typeface="Cambria Math" panose="02040503050406030204" pitchFamily="18" charset="0"/>
                              </a:rPr>
                              <m:t>1</m:t>
                            </m:r>
                          </m:sub>
                        </m:sSub>
                      </m:oMath>
                    </m:oMathPara>
                  </a14:m>
                  <a:endParaRPr lang="zh-CN" altLang="en-US" dirty="0"/>
                </a:p>
              </p:txBody>
            </p:sp>
          </mc:Choice>
          <mc:Fallback>
            <p:sp>
              <p:nvSpPr>
                <p:cNvPr id="73" name="文本框 72"/>
                <p:cNvSpPr txBox="1">
                  <a:spLocks noRot="1" noChangeAspect="1" noMove="1" noResize="1" noEditPoints="1" noAdjustHandles="1" noChangeArrowheads="1" noChangeShapeType="1" noTextEdit="1"/>
                </p:cNvSpPr>
                <p:nvPr/>
              </p:nvSpPr>
              <p:spPr>
                <a:xfrm>
                  <a:off x="3471964" y="2897284"/>
                  <a:ext cx="564592" cy="261610"/>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 name="文本框 73"/>
                <p:cNvSpPr txBox="1"/>
                <p:nvPr/>
              </p:nvSpPr>
              <p:spPr>
                <a:xfrm>
                  <a:off x="7543157" y="2898067"/>
                  <a:ext cx="564592"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panose="02040503050406030204" pitchFamily="18" charset="0"/>
                              </a:rPr>
                            </m:ctrlPr>
                          </m:sSubPr>
                          <m:e>
                            <m:r>
                              <a:rPr lang="zh-CN" altLang="en-US" sz="1100" i="1" smtClean="0">
                                <a:latin typeface="Cambria Math" panose="02040503050406030204" pitchFamily="18" charset="0"/>
                              </a:rPr>
                              <m:t>𝜃</m:t>
                            </m:r>
                          </m:e>
                          <m:sub>
                            <m:r>
                              <a:rPr lang="en-US" altLang="zh-CN" sz="1100" b="0" i="1" smtClean="0">
                                <a:latin typeface="Cambria Math" panose="02040503050406030204" pitchFamily="18" charset="0"/>
                              </a:rPr>
                              <m:t>1</m:t>
                            </m:r>
                          </m:sub>
                        </m:sSub>
                      </m:oMath>
                    </m:oMathPara>
                  </a14:m>
                  <a:endParaRPr lang="zh-CN" altLang="en-US" dirty="0"/>
                </a:p>
              </p:txBody>
            </p:sp>
          </mc:Choice>
          <mc:Fallback>
            <p:sp>
              <p:nvSpPr>
                <p:cNvPr id="74" name="文本框 73"/>
                <p:cNvSpPr txBox="1">
                  <a:spLocks noRot="1" noChangeAspect="1" noMove="1" noResize="1" noEditPoints="1" noAdjustHandles="1" noChangeArrowheads="1" noChangeShapeType="1" noTextEdit="1"/>
                </p:cNvSpPr>
                <p:nvPr/>
              </p:nvSpPr>
              <p:spPr>
                <a:xfrm>
                  <a:off x="7543157" y="2898067"/>
                  <a:ext cx="564592" cy="261610"/>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文本框 74"/>
                <p:cNvSpPr txBox="1"/>
                <p:nvPr/>
              </p:nvSpPr>
              <p:spPr>
                <a:xfrm>
                  <a:off x="3216618" y="2685658"/>
                  <a:ext cx="564592"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panose="02040503050406030204" pitchFamily="18" charset="0"/>
                              </a:rPr>
                            </m:ctrlPr>
                          </m:sSubPr>
                          <m:e>
                            <m:r>
                              <a:rPr lang="zh-CN" altLang="en-US" sz="1100" i="1" smtClean="0">
                                <a:latin typeface="Cambria Math" panose="02040503050406030204" pitchFamily="18" charset="0"/>
                              </a:rPr>
                              <m:t>𝜃</m:t>
                            </m:r>
                          </m:e>
                          <m:sub>
                            <m:r>
                              <a:rPr lang="en-US" altLang="zh-CN" sz="1100" b="0" i="1" smtClean="0">
                                <a:latin typeface="Cambria Math" panose="02040503050406030204" pitchFamily="18" charset="0"/>
                              </a:rPr>
                              <m:t>2</m:t>
                            </m:r>
                          </m:sub>
                        </m:sSub>
                      </m:oMath>
                    </m:oMathPara>
                  </a14:m>
                  <a:endParaRPr lang="zh-CN" altLang="en-US" dirty="0"/>
                </a:p>
              </p:txBody>
            </p:sp>
          </mc:Choice>
          <mc:Fallback>
            <p:sp>
              <p:nvSpPr>
                <p:cNvPr id="75" name="文本框 74"/>
                <p:cNvSpPr txBox="1">
                  <a:spLocks noRot="1" noChangeAspect="1" noMove="1" noResize="1" noEditPoints="1" noAdjustHandles="1" noChangeArrowheads="1" noChangeShapeType="1" noTextEdit="1"/>
                </p:cNvSpPr>
                <p:nvPr/>
              </p:nvSpPr>
              <p:spPr>
                <a:xfrm>
                  <a:off x="3216618" y="2685658"/>
                  <a:ext cx="564592" cy="261610"/>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文本框 75"/>
                <p:cNvSpPr txBox="1"/>
                <p:nvPr/>
              </p:nvSpPr>
              <p:spPr>
                <a:xfrm>
                  <a:off x="4398094" y="2685658"/>
                  <a:ext cx="564592"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panose="02040503050406030204" pitchFamily="18" charset="0"/>
                              </a:rPr>
                            </m:ctrlPr>
                          </m:sSubPr>
                          <m:e>
                            <m:r>
                              <a:rPr lang="zh-CN" altLang="en-US" sz="1100" i="1" smtClean="0">
                                <a:latin typeface="Cambria Math" panose="02040503050406030204" pitchFamily="18" charset="0"/>
                              </a:rPr>
                              <m:t>𝜃</m:t>
                            </m:r>
                          </m:e>
                          <m:sub>
                            <m:r>
                              <a:rPr lang="en-US" altLang="zh-CN" sz="1100" b="0" i="1" smtClean="0">
                                <a:latin typeface="Cambria Math" panose="02040503050406030204" pitchFamily="18" charset="0"/>
                              </a:rPr>
                              <m:t>2</m:t>
                            </m:r>
                          </m:sub>
                        </m:sSub>
                      </m:oMath>
                    </m:oMathPara>
                  </a14:m>
                  <a:endParaRPr lang="zh-CN" altLang="en-US" dirty="0"/>
                </a:p>
              </p:txBody>
            </p:sp>
          </mc:Choice>
          <mc:Fallback>
            <p:sp>
              <p:nvSpPr>
                <p:cNvPr id="76" name="文本框 75"/>
                <p:cNvSpPr txBox="1">
                  <a:spLocks noRot="1" noChangeAspect="1" noMove="1" noResize="1" noEditPoints="1" noAdjustHandles="1" noChangeArrowheads="1" noChangeShapeType="1" noTextEdit="1"/>
                </p:cNvSpPr>
                <p:nvPr/>
              </p:nvSpPr>
              <p:spPr>
                <a:xfrm>
                  <a:off x="4398094" y="2685658"/>
                  <a:ext cx="564592" cy="261610"/>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文本框 76"/>
                <p:cNvSpPr txBox="1"/>
                <p:nvPr/>
              </p:nvSpPr>
              <p:spPr>
                <a:xfrm>
                  <a:off x="5561710" y="2714312"/>
                  <a:ext cx="564592"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panose="02040503050406030204" pitchFamily="18" charset="0"/>
                              </a:rPr>
                            </m:ctrlPr>
                          </m:sSubPr>
                          <m:e>
                            <m:r>
                              <a:rPr lang="zh-CN" altLang="en-US" sz="1100" i="1" smtClean="0">
                                <a:latin typeface="Cambria Math" panose="02040503050406030204" pitchFamily="18" charset="0"/>
                              </a:rPr>
                              <m:t>𝜃</m:t>
                            </m:r>
                          </m:e>
                          <m:sub>
                            <m:r>
                              <a:rPr lang="en-US" altLang="zh-CN" sz="1100" b="0" i="1" smtClean="0">
                                <a:latin typeface="Cambria Math" panose="02040503050406030204" pitchFamily="18" charset="0"/>
                              </a:rPr>
                              <m:t>2</m:t>
                            </m:r>
                          </m:sub>
                        </m:sSub>
                      </m:oMath>
                    </m:oMathPara>
                  </a14:m>
                  <a:endParaRPr lang="zh-CN" altLang="en-US" dirty="0"/>
                </a:p>
              </p:txBody>
            </p:sp>
          </mc:Choice>
          <mc:Fallback>
            <p:sp>
              <p:nvSpPr>
                <p:cNvPr id="77" name="文本框 76"/>
                <p:cNvSpPr txBox="1">
                  <a:spLocks noRot="1" noChangeAspect="1" noMove="1" noResize="1" noEditPoints="1" noAdjustHandles="1" noChangeArrowheads="1" noChangeShapeType="1" noTextEdit="1"/>
                </p:cNvSpPr>
                <p:nvPr/>
              </p:nvSpPr>
              <p:spPr>
                <a:xfrm>
                  <a:off x="5561710" y="2714312"/>
                  <a:ext cx="564592" cy="261610"/>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 name="文本框 77"/>
                <p:cNvSpPr txBox="1"/>
                <p:nvPr/>
              </p:nvSpPr>
              <p:spPr>
                <a:xfrm>
                  <a:off x="7300433" y="2750725"/>
                  <a:ext cx="564592"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panose="02040503050406030204" pitchFamily="18" charset="0"/>
                              </a:rPr>
                            </m:ctrlPr>
                          </m:sSubPr>
                          <m:e>
                            <m:r>
                              <a:rPr lang="zh-CN" altLang="en-US" sz="1100" i="1" smtClean="0">
                                <a:latin typeface="Cambria Math" panose="02040503050406030204" pitchFamily="18" charset="0"/>
                              </a:rPr>
                              <m:t>𝜃</m:t>
                            </m:r>
                          </m:e>
                          <m:sub>
                            <m:r>
                              <a:rPr lang="en-US" altLang="zh-CN" sz="1100" b="0" i="1" smtClean="0">
                                <a:latin typeface="Cambria Math" panose="02040503050406030204" pitchFamily="18" charset="0"/>
                              </a:rPr>
                              <m:t>2</m:t>
                            </m:r>
                          </m:sub>
                        </m:sSub>
                      </m:oMath>
                    </m:oMathPara>
                  </a14:m>
                  <a:endParaRPr lang="zh-CN" altLang="en-US" dirty="0"/>
                </a:p>
              </p:txBody>
            </p:sp>
          </mc:Choice>
          <mc:Fallback>
            <p:sp>
              <p:nvSpPr>
                <p:cNvPr id="78" name="文本框 77"/>
                <p:cNvSpPr txBox="1">
                  <a:spLocks noRot="1" noChangeAspect="1" noMove="1" noResize="1" noEditPoints="1" noAdjustHandles="1" noChangeArrowheads="1" noChangeShapeType="1" noTextEdit="1"/>
                </p:cNvSpPr>
                <p:nvPr/>
              </p:nvSpPr>
              <p:spPr>
                <a:xfrm>
                  <a:off x="7300433" y="2750725"/>
                  <a:ext cx="564592" cy="261610"/>
                </a:xfrm>
                <a:prstGeom prst="rect">
                  <a:avLst/>
                </a:prstGeom>
                <a:blipFill rotWithShape="1">
                  <a:blip r:embed="rId12"/>
                </a:blipFill>
              </p:spPr>
              <p:txBody>
                <a:bodyPr/>
                <a:lstStyle/>
                <a:p>
                  <a:r>
                    <a:rPr lang="zh-CN" altLang="en-US">
                      <a:noFill/>
                    </a:rPr>
                    <a:t> </a:t>
                  </a:r>
                </a:p>
              </p:txBody>
            </p:sp>
          </mc:Fallback>
        </mc:AlternateContent>
      </p:grpSp>
      <p:sp>
        <p:nvSpPr>
          <p:cNvPr id="80" name="文本框 79"/>
          <p:cNvSpPr txBox="1"/>
          <p:nvPr/>
        </p:nvSpPr>
        <p:spPr>
          <a:xfrm>
            <a:off x="469332" y="4136517"/>
            <a:ext cx="11323411" cy="400110"/>
          </a:xfrm>
          <a:prstGeom prst="rect">
            <a:avLst/>
          </a:prstGeom>
          <a:noFill/>
        </p:spPr>
        <p:txBody>
          <a:bodyPr wrap="square" rtlCol="0">
            <a:spAutoFit/>
          </a:bodyPr>
          <a:lstStyle/>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假设一共有</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个天线和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D</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个信号</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81" name="文本框 80"/>
              <p:cNvSpPr txBox="1"/>
              <p:nvPr/>
            </p:nvSpPr>
            <p:spPr>
              <a:xfrm>
                <a:off x="451802" y="4581125"/>
                <a:ext cx="11323411" cy="400110"/>
              </a:xfrm>
              <a:prstGeom prst="rect">
                <a:avLst/>
              </a:prstGeom>
              <a:noFill/>
            </p:spPr>
            <p:txBody>
              <a:bodyPr wrap="square" rtlCol="0">
                <a:spAutoFit/>
              </a:bodyPr>
              <a:lstStyle/>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信号可以写成一个矩阵 </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S=[</a:t>
                </a:r>
                <a14:m>
                  <m:oMath xmlns:m="http://schemas.openxmlformats.org/officeDocument/2006/math">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𝑺</m:t>
                        </m:r>
                      </m:e>
                      <m:sub>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𝟏</m:t>
                        </m:r>
                      </m:sub>
                    </m:sSub>
                  </m:oMath>
                </a14:m>
                <a:r>
                  <a:rPr lang="en-US" altLang="zh-CN" sz="2000" b="1" dirty="0">
                    <a:solidFill>
                      <a:schemeClr val="accent1">
                        <a:lumMod val="50000"/>
                      </a:schemeClr>
                    </a:solidFill>
                    <a:ea typeface="微软雅黑" panose="020B0503020204020204" pitchFamily="34" charset="-122"/>
                    <a:sym typeface="+mn-ea"/>
                  </a:rPr>
                  <a:t> </a:t>
                </a:r>
                <a14:m>
                  <m:oMath xmlns:m="http://schemas.openxmlformats.org/officeDocument/2006/math">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𝑺</m:t>
                        </m:r>
                      </m:e>
                      <m: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𝟐</m:t>
                        </m:r>
                      </m:sub>
                    </m:sSub>
                  </m:oMath>
                </a14:m>
                <a:r>
                  <a:rPr lang="en-US" altLang="zh-CN" sz="2000" b="1" dirty="0">
                    <a:solidFill>
                      <a:schemeClr val="accent1">
                        <a:lumMod val="50000"/>
                      </a:schemeClr>
                    </a:solidFill>
                    <a:ea typeface="微软雅黑" panose="020B0503020204020204" pitchFamily="34" charset="-122"/>
                    <a:sym typeface="+mn-ea"/>
                  </a:rPr>
                  <a:t> </a:t>
                </a:r>
                <a14:m>
                  <m:oMath xmlns:m="http://schemas.openxmlformats.org/officeDocument/2006/math">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𝑺</m:t>
                        </m:r>
                      </m:e>
                      <m: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𝟑</m:t>
                        </m:r>
                      </m:sub>
                    </m:sSub>
                  </m:oMath>
                </a14:m>
                <a:r>
                  <a:rPr lang="en-US" altLang="zh-CN" sz="2000" b="1" dirty="0">
                    <a:solidFill>
                      <a:schemeClr val="accent1">
                        <a:lumMod val="50000"/>
                      </a:schemeClr>
                    </a:solidFill>
                    <a:ea typeface="微软雅黑" panose="020B0503020204020204" pitchFamily="34" charset="-122"/>
                    <a:sym typeface="+mn-ea"/>
                  </a:rPr>
                  <a:t> ……</a:t>
                </a:r>
                <a14:m>
                  <m:oMath xmlns:m="http://schemas.openxmlformats.org/officeDocument/2006/math">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𝑺</m:t>
                        </m:r>
                      </m:e>
                      <m:sub>
                        <m:r>
                          <m:rPr>
                            <m:sty m:val="p"/>
                          </m:r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D</m:t>
                        </m:r>
                      </m:sub>
                    </m:sSub>
                  </m:oMath>
                </a14:m>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收到的信号可以表示为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X = [</a:t>
                </a:r>
                <a14:m>
                  <m:oMath xmlns:m="http://schemas.openxmlformats.org/officeDocument/2006/math">
                    <m:sSub>
                      <m:sSub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m:rPr>
                            <m:sty m:val="p"/>
                          </m:r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x</m:t>
                        </m:r>
                      </m:e>
                      <m: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𝟏</m:t>
                        </m:r>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 </m:t>
                        </m:r>
                      </m:sub>
                    </m:sSub>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sSubPr>
                      <m:e>
                        <m:r>
                          <m:rPr>
                            <m:sty m:val="p"/>
                          </m:r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x</m:t>
                        </m:r>
                      </m:e>
                      <m: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𝟐</m:t>
                        </m:r>
                      </m:sub>
                    </m:sSub>
                  </m:oMath>
                </a14:m>
                <a:r>
                  <a:rPr lang="en-US" altLang="zh-CN" sz="2000" b="1" dirty="0">
                    <a:solidFill>
                      <a:schemeClr val="accent1">
                        <a:lumMod val="50000"/>
                      </a:schemeClr>
                    </a:solidFill>
                    <a:ea typeface="微软雅黑" panose="020B0503020204020204" pitchFamily="34" charset="-122"/>
                    <a:sym typeface="+mn-ea"/>
                  </a:rPr>
                  <a:t>  </a:t>
                </a:r>
                <a14:m>
                  <m:oMath xmlns:m="http://schemas.openxmlformats.org/officeDocument/2006/math">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sSubPr>
                      <m:e>
                        <m:r>
                          <m:rPr>
                            <m:sty m:val="p"/>
                          </m:r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x</m:t>
                        </m:r>
                      </m:e>
                      <m: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𝟑</m:t>
                        </m:r>
                      </m:sub>
                    </m:s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 </m:t>
                    </m:r>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m:t>
                    </m:r>
                  </m:oMath>
                </a14:m>
                <a:r>
                  <a:rPr lang="en-US" altLang="zh-CN" sz="2000" b="1" dirty="0">
                    <a:solidFill>
                      <a:schemeClr val="accent1">
                        <a:lumMod val="50000"/>
                      </a:schemeClr>
                    </a:solidFill>
                    <a:ea typeface="微软雅黑" panose="020B0503020204020204" pitchFamily="34" charset="-122"/>
                    <a:sym typeface="+mn-ea"/>
                  </a:rPr>
                  <a:t>  </a:t>
                </a:r>
                <a14:m>
                  <m:oMath xmlns:m="http://schemas.openxmlformats.org/officeDocument/2006/math">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sSubPr>
                      <m:e>
                        <m:r>
                          <m:rPr>
                            <m:sty m:val="p"/>
                          </m:r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x</m:t>
                        </m:r>
                      </m:e>
                      <m:sub>
                        <m:r>
                          <m:rPr>
                            <m:sty m:val="p"/>
                          </m:r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N</m:t>
                        </m:r>
                      </m:sub>
                    </m:sSub>
                  </m:oMath>
                </a14:m>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81" name="文本框 80"/>
              <p:cNvSpPr txBox="1">
                <a:spLocks noRot="1" noChangeAspect="1" noMove="1" noResize="1" noEditPoints="1" noAdjustHandles="1" noChangeArrowheads="1" noChangeShapeType="1" noTextEdit="1"/>
              </p:cNvSpPr>
              <p:nvPr/>
            </p:nvSpPr>
            <p:spPr>
              <a:xfrm>
                <a:off x="451802" y="4581125"/>
                <a:ext cx="11323411" cy="400110"/>
              </a:xfrm>
              <a:prstGeom prst="rect">
                <a:avLst/>
              </a:prstGeom>
              <a:blipFill rotWithShape="1">
                <a:blip r:embed="rId13"/>
                <a:stretch>
                  <a:fillRect l="-3" t="-59" r="4" b="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2" name="文本框 81"/>
              <p:cNvSpPr txBox="1"/>
              <p:nvPr/>
            </p:nvSpPr>
            <p:spPr>
              <a:xfrm>
                <a:off x="469331" y="5131637"/>
                <a:ext cx="11323411" cy="1220470"/>
              </a:xfrm>
              <a:prstGeom prst="rect">
                <a:avLst/>
              </a:prstGeom>
              <a:noFill/>
            </p:spPr>
            <p:txBody>
              <a:bodyPr wrap="square" rtlCol="0">
                <a:spAutoFit/>
              </a:bodyPr>
              <a:lstStyle/>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X=</a:t>
                </a:r>
                <a14:m>
                  <m:oMath xmlns:m="http://schemas.openxmlformats.org/officeDocument/2006/math">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𝒂</m:t>
                    </m:r>
                    <m:d>
                      <m:d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dPr>
                      <m:e>
                        <m:sSub>
                          <m:sSub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smtClean="0">
                                <a:solidFill>
                                  <a:schemeClr val="accent1">
                                    <a:lumMod val="50000"/>
                                  </a:schemeClr>
                                </a:solidFill>
                                <a:latin typeface="Cambria Math" panose="02040503050406030204" pitchFamily="18" charset="0"/>
                                <a:ea typeface="微软雅黑" panose="020B0503020204020204" pitchFamily="34" charset="-122"/>
                                <a:sym typeface="+mn-ea"/>
                              </a:rPr>
                              <m:t>𝜽</m:t>
                            </m:r>
                          </m:e>
                          <m: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𝒊</m:t>
                            </m:r>
                          </m:sub>
                        </m:sSub>
                      </m:e>
                    </m:d>
                    <m:r>
                      <a:rPr lang="en-US" altLang="zh-CN" sz="2000" b="1" i="1" smtClean="0">
                        <a:solidFill>
                          <a:schemeClr val="accent1">
                            <a:lumMod val="50000"/>
                          </a:schemeClr>
                        </a:solidFill>
                        <a:latin typeface="Cambria Math" panose="02040503050406030204" pitchFamily="18" charset="0"/>
                        <a:ea typeface="Cambria Math" panose="02040503050406030204" pitchFamily="18" charset="0"/>
                        <a:sym typeface="+mn-ea"/>
                      </a:rPr>
                      <m:t>∙</m:t>
                    </m:r>
                    <m:sSub>
                      <m:sSub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𝒔</m:t>
                        </m:r>
                      </m:e>
                      <m: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𝒊</m:t>
                        </m:r>
                      </m:sub>
                    </m:s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 ,</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14:m>
                  <m:oMath xmlns:m="http://schemas.openxmlformats.org/officeDocument/2006/math">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𝒂</m:t>
                    </m:r>
                    <m:d>
                      <m:dPr>
                        <m:ctrlP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ctrlPr>
                      </m:dPr>
                      <m:e>
                        <m:sSub>
                          <m:sSubPr>
                            <m:ctrlP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𝜽</m:t>
                            </m:r>
                          </m:e>
                          <m:sub>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𝟏</m:t>
                            </m:r>
                          </m:sub>
                        </m:sSub>
                      </m:e>
                    </m:d>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m:t>
                    </m:r>
                    <m:d>
                      <m:dPr>
                        <m:begChr m:val="["/>
                        <m:endChr m:val="]"/>
                        <m:ctrlP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ctrlPr>
                      </m:dPr>
                      <m:e>
                        <m:m>
                          <m:mPr>
                            <m:mcs>
                              <m:mc>
                                <m:mcPr>
                                  <m:count m:val="1"/>
                                  <m:mcJc m:val="center"/>
                                </m:mcPr>
                              </m:mc>
                            </m:mcs>
                            <m:ctrlP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ctrlPr>
                          </m:mPr>
                          <m:mr>
                            <m:e>
                              <m:r>
                                <m:rPr>
                                  <m:brk m:alnAt="7"/>
                                </m:rP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𝟏</m:t>
                              </m:r>
                            </m:e>
                          </m:mr>
                          <m:mr>
                            <m:e>
                              <m:eqArr>
                                <m:eqArrPr>
                                  <m:ctrlP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ctrlPr>
                                </m:eqArrPr>
                                <m:e>
                                  <m:sSup>
                                    <m:sSupPr>
                                      <m:ctrlP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ctrlPr>
                                    </m:sSupPr>
                                    <m:e>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𝒆</m:t>
                                      </m:r>
                                    </m:e>
                                    <m:sup>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m:t>
                                      </m:r>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𝒋</m:t>
                                      </m:r>
                                      <m:sSub>
                                        <m:sSubPr>
                                          <m:ctrlPr>
                                            <a:rPr lang="en-US" altLang="zh-CN" b="1" i="1" dirty="0"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en-US" altLang="zh-CN" b="1" i="1" dirty="0" smtClean="0">
                                              <a:solidFill>
                                                <a:schemeClr val="accent1">
                                                  <a:lumMod val="50000"/>
                                                </a:schemeClr>
                                              </a:solidFill>
                                              <a:latin typeface="Cambria Math" panose="02040503050406030204" pitchFamily="18" charset="0"/>
                                              <a:ea typeface="Cambria Math" panose="02040503050406030204" pitchFamily="18" charset="0"/>
                                              <a:sym typeface="+mn-ea"/>
                                            </a:rPr>
                                            <m:t>∅</m:t>
                                          </m:r>
                                        </m:e>
                                        <m:sub>
                                          <m:r>
                                            <a:rPr lang="en-US" altLang="zh-CN" b="1" i="1" dirty="0" smtClean="0">
                                              <a:solidFill>
                                                <a:schemeClr val="accent1">
                                                  <a:lumMod val="50000"/>
                                                </a:schemeClr>
                                              </a:solidFill>
                                              <a:latin typeface="Cambria Math" panose="02040503050406030204" pitchFamily="18" charset="0"/>
                                              <a:ea typeface="微软雅黑" panose="020B0503020204020204" pitchFamily="34" charset="-122"/>
                                              <a:sym typeface="+mn-ea"/>
                                            </a:rPr>
                                            <m:t>𝟏</m:t>
                                          </m:r>
                                        </m:sub>
                                      </m:sSub>
                                    </m:sup>
                                  </m:sSup>
                                </m:e>
                                <m:e>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m:t>
                                  </m:r>
                                </m:e>
                              </m:eqArr>
                            </m:e>
                          </m:mr>
                          <m:mr>
                            <m:e>
                              <m:sSup>
                                <m:sSupPr>
                                  <m:ctrlP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ctrlPr>
                                </m:sSupPr>
                                <m:e>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𝒆</m:t>
                                  </m:r>
                                </m:e>
                                <m:sup>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m:t>
                                  </m:r>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𝒋</m:t>
                                  </m:r>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m:t>
                                  </m:r>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𝑵</m:t>
                                  </m:r>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m:t>
                                  </m:r>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𝟏</m:t>
                                  </m:r>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m:t>
                                  </m:r>
                                  <m:sSub>
                                    <m:sSubPr>
                                      <m:ctrlP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en-US" altLang="zh-CN" sz="2000" b="1" i="1" dirty="0" smtClean="0">
                                          <a:solidFill>
                                            <a:schemeClr val="accent1">
                                              <a:lumMod val="50000"/>
                                            </a:schemeClr>
                                          </a:solidFill>
                                          <a:latin typeface="Cambria Math" panose="02040503050406030204" pitchFamily="18" charset="0"/>
                                          <a:ea typeface="Cambria Math" panose="02040503050406030204" pitchFamily="18" charset="0"/>
                                          <a:sym typeface="+mn-ea"/>
                                        </a:rPr>
                                        <m:t>∅</m:t>
                                      </m:r>
                                    </m:e>
                                    <m:sub>
                                      <m:r>
                                        <a:rPr lang="en-US" altLang="zh-CN" sz="2000" b="1" i="1" dirty="0" smtClean="0">
                                          <a:solidFill>
                                            <a:schemeClr val="accent1">
                                              <a:lumMod val="50000"/>
                                            </a:schemeClr>
                                          </a:solidFill>
                                          <a:latin typeface="Cambria Math" panose="02040503050406030204" pitchFamily="18" charset="0"/>
                                          <a:ea typeface="微软雅黑" panose="020B0503020204020204" pitchFamily="34" charset="-122"/>
                                          <a:sym typeface="+mn-ea"/>
                                        </a:rPr>
                                        <m:t>𝟏</m:t>
                                      </m:r>
                                    </m:sub>
                                  </m:sSub>
                                </m:sup>
                              </m:sSup>
                            </m:e>
                          </m:mr>
                        </m:m>
                      </m:e>
                    </m:d>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14:m>
                  <m:oMath xmlns:m="http://schemas.openxmlformats.org/officeDocument/2006/math">
                    <m:sSub>
                      <m:sSub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b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𝜙</m:t>
                        </m:r>
                      </m:e>
                      <m:sub>
                        <m:r>
                          <a:rPr lang="zh-CN" altLang="en-US" sz="2000" b="1">
                            <a:solidFill>
                              <a:schemeClr val="accent1">
                                <a:lumMod val="50000"/>
                              </a:schemeClr>
                            </a:solidFill>
                            <a:latin typeface="Cambria Math" panose="02040503050406030204" pitchFamily="18" charset="0"/>
                            <a:ea typeface="微软雅黑" panose="020B0503020204020204" pitchFamily="34" charset="-122"/>
                          </a:rPr>
                          <m:t>𝑘</m:t>
                        </m:r>
                      </m:sub>
                    </m:sSub>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f>
                      <m:f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fPr>
                      <m:num>
                        <m:r>
                          <a:rPr lang="zh-CN" altLang="en-US" sz="2000" b="1">
                            <a:solidFill>
                              <a:schemeClr val="accent1">
                                <a:lumMod val="50000"/>
                              </a:schemeClr>
                            </a:solidFill>
                            <a:latin typeface="Cambria Math" panose="02040503050406030204" pitchFamily="18" charset="0"/>
                            <a:ea typeface="微软雅黑" panose="020B0503020204020204" pitchFamily="34" charset="-122"/>
                          </a:rPr>
                          <m:t>2</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𝜋</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𝑑</m:t>
                        </m:r>
                      </m:num>
                      <m:den>
                        <m:r>
                          <a:rPr lang="zh-CN" altLang="en-US" sz="2000" b="1">
                            <a:solidFill>
                              <a:schemeClr val="accent1">
                                <a:lumMod val="50000"/>
                              </a:schemeClr>
                            </a:solidFill>
                            <a:latin typeface="Cambria Math" panose="02040503050406030204" pitchFamily="18" charset="0"/>
                            <a:ea typeface="微软雅黑" panose="020B0503020204020204" pitchFamily="34" charset="-122"/>
                          </a:rPr>
                          <m:t>𝜆</m:t>
                        </m:r>
                      </m:den>
                    </m:f>
                    <m:func>
                      <m:func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funcPr>
                      <m:fName>
                        <m:r>
                          <m:rPr>
                            <m:sty m:val="p"/>
                          </m:rPr>
                          <a:rPr lang="zh-CN" altLang="en-US" sz="2000" b="1">
                            <a:solidFill>
                              <a:schemeClr val="accent1">
                                <a:lumMod val="50000"/>
                              </a:schemeClr>
                            </a:solidFill>
                            <a:latin typeface="Cambria Math" panose="02040503050406030204" pitchFamily="18" charset="0"/>
                            <a:ea typeface="微软雅黑" panose="020B0503020204020204" pitchFamily="34" charset="-122"/>
                          </a:rPr>
                          <m:t>sin</m:t>
                        </m:r>
                      </m:fName>
                      <m:e>
                        <m:sSub>
                          <m:sSub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b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𝜃</m:t>
                            </m:r>
                          </m:e>
                          <m:sub>
                            <m:r>
                              <a:rPr lang="zh-CN" altLang="en-US" sz="2000" b="1">
                                <a:solidFill>
                                  <a:schemeClr val="accent1">
                                    <a:lumMod val="50000"/>
                                  </a:schemeClr>
                                </a:solidFill>
                                <a:latin typeface="Cambria Math" panose="02040503050406030204" pitchFamily="18" charset="0"/>
                                <a:ea typeface="微软雅黑" panose="020B0503020204020204" pitchFamily="34" charset="-122"/>
                              </a:rPr>
                              <m:t>𝑘</m:t>
                            </m:r>
                          </m:sub>
                        </m:sSub>
                      </m:e>
                    </m:func>
                  </m:oMath>
                </a14:m>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82" name="文本框 81"/>
              <p:cNvSpPr txBox="1">
                <a:spLocks noRot="1" noChangeAspect="1" noMove="1" noResize="1" noEditPoints="1" noAdjustHandles="1" noChangeArrowheads="1" noChangeShapeType="1" noTextEdit="1"/>
              </p:cNvSpPr>
              <p:nvPr/>
            </p:nvSpPr>
            <p:spPr>
              <a:xfrm>
                <a:off x="469331" y="5131637"/>
                <a:ext cx="11323411" cy="1220470"/>
              </a:xfrm>
              <a:prstGeom prst="rect">
                <a:avLst/>
              </a:prstGeom>
              <a:blipFill rotWithShape="1">
                <a:blip r:embed="rId14"/>
                <a:stretch>
                  <a:fillRect l="-1" t="-17" r="1"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文本框 83"/>
              <p:cNvSpPr txBox="1"/>
              <p:nvPr/>
            </p:nvSpPr>
            <p:spPr>
              <a:xfrm>
                <a:off x="6344789" y="5533884"/>
                <a:ext cx="6094520" cy="468270"/>
              </a:xfrm>
              <a:prstGeom prst="rect">
                <a:avLst/>
              </a:prstGeom>
              <a:noFill/>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r>
                        <a:rPr lang="zh-CN" altLang="en-US" sz="2000" b="1">
                          <a:solidFill>
                            <a:schemeClr val="accent1">
                              <a:lumMod val="50000"/>
                            </a:schemeClr>
                          </a:solidFill>
                          <a:latin typeface="Cambria Math" panose="02040503050406030204" pitchFamily="18" charset="0"/>
                          <a:ea typeface="微软雅黑" panose="020B0503020204020204" pitchFamily="34" charset="-122"/>
                        </a:rPr>
                        <m:t>𝐱</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𝑡</m:t>
                      </m:r>
                      <m:r>
                        <a:rPr lang="zh-CN" altLang="en-US" sz="2000" b="1">
                          <a:solidFill>
                            <a:schemeClr val="accent1">
                              <a:lumMod val="50000"/>
                            </a:schemeClr>
                          </a:solidFill>
                          <a:latin typeface="Cambria Math" panose="02040503050406030204" pitchFamily="18" charset="0"/>
                          <a:ea typeface="微软雅黑" panose="020B0503020204020204" pitchFamily="34" charset="-122"/>
                        </a:rPr>
                        <m:t>) =</m:t>
                      </m:r>
                      <m:d>
                        <m:dPr>
                          <m:begChr m:val="["/>
                          <m:endChr m:val="]"/>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dPr>
                        <m:e>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𝐚</m:t>
                          </m:r>
                          <m:d>
                            <m:dPr>
                              <m:ctrlPr>
                                <a:rPr lang="en-US" altLang="zh-CN" sz="2000" b="1" i="1" dirty="0">
                                  <a:solidFill>
                                    <a:schemeClr val="accent1">
                                      <a:lumMod val="50000"/>
                                    </a:schemeClr>
                                  </a:solidFill>
                                  <a:latin typeface="Cambria Math" panose="02040503050406030204" pitchFamily="18" charset="0"/>
                                  <a:ea typeface="微软雅黑" panose="020B0503020204020204" pitchFamily="34" charset="-122"/>
                                </a:rPr>
                              </m:ctrlPr>
                            </m:dPr>
                            <m:e>
                              <m:sSub>
                                <m:sSubPr>
                                  <m:ctrlPr>
                                    <a:rPr lang="en-US" altLang="zh-CN" sz="2000" b="1" i="1" dirty="0">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𝜃</m:t>
                                  </m:r>
                                </m:e>
                                <m:sub>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1</m:t>
                                  </m:r>
                                </m:sub>
                              </m:sSub>
                            </m:e>
                          </m:d>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m:t>
                          </m:r>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𝐚</m:t>
                          </m:r>
                          <m:d>
                            <m:dPr>
                              <m:ctrlPr>
                                <a:rPr lang="en-US" altLang="zh-CN" sz="2000" b="1" i="1" dirty="0">
                                  <a:solidFill>
                                    <a:schemeClr val="accent1">
                                      <a:lumMod val="50000"/>
                                    </a:schemeClr>
                                  </a:solidFill>
                                  <a:latin typeface="Cambria Math" panose="02040503050406030204" pitchFamily="18" charset="0"/>
                                  <a:ea typeface="微软雅黑" panose="020B0503020204020204" pitchFamily="34" charset="-122"/>
                                </a:rPr>
                              </m:ctrlPr>
                            </m:dPr>
                            <m:e>
                              <m:sSub>
                                <m:sSubPr>
                                  <m:ctrlPr>
                                    <a:rPr lang="en-US" altLang="zh-CN" sz="2000" b="1" i="1" dirty="0">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𝜃</m:t>
                                  </m:r>
                                </m:e>
                                <m:sub>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𝐷</m:t>
                                  </m:r>
                                </m:sub>
                              </m:sSub>
                            </m:e>
                          </m:d>
                        </m:e>
                      </m:d>
                      <m:sSup>
                        <m:sSupPr>
                          <m:ctrlPr>
                            <a:rPr lang="en-US" altLang="zh-CN" sz="2000" b="1" i="1" dirty="0">
                              <a:solidFill>
                                <a:schemeClr val="accent1">
                                  <a:lumMod val="50000"/>
                                </a:schemeClr>
                              </a:solidFill>
                              <a:latin typeface="Cambria Math" panose="02040503050406030204" pitchFamily="18" charset="0"/>
                              <a:ea typeface="微软雅黑" panose="020B0503020204020204" pitchFamily="34" charset="-122"/>
                            </a:rPr>
                          </m:ctrlPr>
                        </m:sSupPr>
                        <m:e>
                          <m:d>
                            <m:dPr>
                              <m:begChr m:val="["/>
                              <m:endChr m:val="]"/>
                              <m:ctrlPr>
                                <a:rPr lang="en-US" altLang="zh-CN" sz="2000" b="1" i="1" dirty="0">
                                  <a:solidFill>
                                    <a:schemeClr val="accent1">
                                      <a:lumMod val="50000"/>
                                    </a:schemeClr>
                                  </a:solidFill>
                                  <a:latin typeface="Cambria Math" panose="02040503050406030204" pitchFamily="18" charset="0"/>
                                  <a:ea typeface="微软雅黑" panose="020B0503020204020204" pitchFamily="34" charset="-122"/>
                                </a:rPr>
                              </m:ctrlPr>
                            </m:dPr>
                            <m:e>
                              <m:sSub>
                                <m:sSubPr>
                                  <m:ctrlPr>
                                    <a:rPr lang="en-US" altLang="zh-CN" sz="2000" b="1" i="1" dirty="0">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𝑠</m:t>
                                  </m:r>
                                </m:e>
                                <m:sub>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1</m:t>
                                  </m:r>
                                </m:sub>
                              </m:sSub>
                              <m:d>
                                <m:dPr>
                                  <m:ctrlPr>
                                    <a:rPr lang="en-US" altLang="zh-CN" sz="2000" b="1" i="1" dirty="0">
                                      <a:solidFill>
                                        <a:schemeClr val="accent1">
                                          <a:lumMod val="50000"/>
                                        </a:schemeClr>
                                      </a:solidFill>
                                      <a:latin typeface="Cambria Math" panose="02040503050406030204" pitchFamily="18" charset="0"/>
                                      <a:ea typeface="微软雅黑" panose="020B0503020204020204" pitchFamily="34" charset="-122"/>
                                    </a:rPr>
                                  </m:ctrlPr>
                                </m:dPr>
                                <m:e>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𝑡</m:t>
                                  </m:r>
                                </m:e>
                              </m:d>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 </m:t>
                              </m:r>
                              <m:sSub>
                                <m:sSubPr>
                                  <m:ctrlPr>
                                    <a:rPr lang="en-US" altLang="zh-CN" sz="2000" b="1" i="1" dirty="0">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𝑠</m:t>
                                  </m:r>
                                </m:e>
                                <m:sub>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𝐷</m:t>
                                  </m:r>
                                </m:sub>
                              </m:sSub>
                              <m:d>
                                <m:dPr>
                                  <m:ctrlPr>
                                    <a:rPr lang="en-US" altLang="zh-CN" sz="2000" b="1" i="1" dirty="0">
                                      <a:solidFill>
                                        <a:schemeClr val="accent1">
                                          <a:lumMod val="50000"/>
                                        </a:schemeClr>
                                      </a:solidFill>
                                      <a:latin typeface="Cambria Math" panose="02040503050406030204" pitchFamily="18" charset="0"/>
                                      <a:ea typeface="微软雅黑" panose="020B0503020204020204" pitchFamily="34" charset="-122"/>
                                    </a:rPr>
                                  </m:ctrlPr>
                                </m:dPr>
                                <m:e>
                                  <m:r>
                                    <a:rPr lang="en-US" altLang="zh-CN" sz="2000" b="1" dirty="0">
                                      <a:solidFill>
                                        <a:schemeClr val="accent1">
                                          <a:lumMod val="50000"/>
                                        </a:schemeClr>
                                      </a:solidFill>
                                      <a:latin typeface="Cambria Math" panose="02040503050406030204" pitchFamily="18" charset="0"/>
                                      <a:ea typeface="微软雅黑" panose="020B0503020204020204" pitchFamily="34" charset="-122"/>
                                    </a:rPr>
                                    <m:t>𝑡</m:t>
                                  </m:r>
                                </m:e>
                              </m:d>
                            </m:e>
                          </m:d>
                        </m:e>
                        <m:sup>
                          <m:r>
                            <a:rPr lang="en-US" altLang="zh-CN" sz="2000" b="1">
                              <a:solidFill>
                                <a:schemeClr val="accent1">
                                  <a:lumMod val="50000"/>
                                </a:schemeClr>
                              </a:solidFill>
                              <a:latin typeface="Cambria Math" panose="02040503050406030204" pitchFamily="18" charset="0"/>
                              <a:ea typeface="微软雅黑" panose="020B0503020204020204" pitchFamily="34" charset="-122"/>
                            </a:rPr>
                            <m:t>𝑻</m:t>
                          </m:r>
                        </m:sup>
                      </m:sSup>
                      <m:r>
                        <a:rPr lang="en-US" altLang="zh-CN" sz="2000" b="1">
                          <a:solidFill>
                            <a:schemeClr val="accent1">
                              <a:lumMod val="50000"/>
                            </a:schemeClr>
                          </a:solidFill>
                          <a:latin typeface="Cambria Math" panose="02040503050406030204" pitchFamily="18" charset="0"/>
                          <a:ea typeface="微软雅黑" panose="020B0503020204020204" pitchFamily="34" charset="-122"/>
                        </a:rPr>
                        <m:t>+</m:t>
                      </m:r>
                      <m:r>
                        <a:rPr lang="en-US" altLang="zh-CN" sz="2000" b="1">
                          <a:solidFill>
                            <a:schemeClr val="accent1">
                              <a:lumMod val="50000"/>
                            </a:schemeClr>
                          </a:solidFill>
                          <a:latin typeface="Cambria Math" panose="02040503050406030204" pitchFamily="18" charset="0"/>
                          <a:ea typeface="微软雅黑" panose="020B0503020204020204" pitchFamily="34" charset="-122"/>
                        </a:rPr>
                        <m:t>𝒏</m:t>
                      </m:r>
                      <m:r>
                        <a:rPr lang="en-US" altLang="zh-CN" sz="2000" b="1">
                          <a:solidFill>
                            <a:schemeClr val="accent1">
                              <a:lumMod val="50000"/>
                            </a:schemeClr>
                          </a:solidFill>
                          <a:latin typeface="Cambria Math" panose="02040503050406030204" pitchFamily="18" charset="0"/>
                          <a:ea typeface="微软雅黑" panose="020B0503020204020204" pitchFamily="34" charset="-122"/>
                        </a:rPr>
                        <m:t>(</m:t>
                      </m:r>
                      <m:r>
                        <a:rPr lang="en-US" altLang="zh-CN" sz="2000" b="1">
                          <a:solidFill>
                            <a:schemeClr val="accent1">
                              <a:lumMod val="50000"/>
                            </a:schemeClr>
                          </a:solidFill>
                          <a:latin typeface="Cambria Math" panose="02040503050406030204" pitchFamily="18" charset="0"/>
                          <a:ea typeface="微软雅黑" panose="020B0503020204020204" pitchFamily="34" charset="-122"/>
                        </a:rPr>
                        <m:t>𝒕</m:t>
                      </m:r>
                      <m:r>
                        <a:rPr lang="en-US" altLang="zh-CN" sz="2000" b="1">
                          <a:solidFill>
                            <a:schemeClr val="accent1">
                              <a:lumMod val="50000"/>
                            </a:schemeClr>
                          </a:solidFill>
                          <a:latin typeface="Cambria Math" panose="02040503050406030204" pitchFamily="18" charset="0"/>
                          <a:ea typeface="微软雅黑" panose="020B0503020204020204" pitchFamily="34" charset="-122"/>
                        </a:rPr>
                        <m:t>)</m:t>
                      </m:r>
                    </m:oMath>
                  </m:oMathPara>
                </a14:m>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84" name="文本框 83"/>
              <p:cNvSpPr txBox="1">
                <a:spLocks noRot="1" noChangeAspect="1" noMove="1" noResize="1" noEditPoints="1" noAdjustHandles="1" noChangeArrowheads="1" noChangeShapeType="1" noTextEdit="1"/>
              </p:cNvSpPr>
              <p:nvPr/>
            </p:nvSpPr>
            <p:spPr>
              <a:xfrm>
                <a:off x="6344789" y="5533884"/>
                <a:ext cx="6094520" cy="468270"/>
              </a:xfrm>
              <a:prstGeom prst="rect">
                <a:avLst/>
              </a:prstGeom>
              <a:blipFill rotWithShape="1">
                <a:blip r:embed="rId15"/>
                <a:stretch>
                  <a:fillRect l="-8" t="-105" r="5" b="2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95886"/>
            <a:ext cx="4857115" cy="1114836"/>
            <a:chOff x="0" y="-15241"/>
            <a:chExt cx="4857115" cy="1114836"/>
          </a:xfrm>
        </p:grpSpPr>
        <p:sp>
          <p:nvSpPr>
            <p:cNvPr id="3" name="文本框 2"/>
            <p:cNvSpPr txBox="1"/>
            <p:nvPr/>
          </p:nvSpPr>
          <p:spPr>
            <a:xfrm>
              <a:off x="0" y="149959"/>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a:solidFill>
                    <a:srgbClr val="5B9BD5">
                      <a:lumMod val="50000"/>
                    </a:srgbClr>
                  </a:solidFill>
                  <a:latin typeface="思源黑体 CN Heavy" panose="020B0A00000000000000" pitchFamily="34" charset="-122"/>
                  <a:ea typeface="思源黑体 CN Heavy" panose="020B0A00000000000000" pitchFamily="34" charset="-122"/>
                  <a:cs typeface="+mn-ea"/>
                  <a:sym typeface="+mn-lt"/>
                </a:rPr>
                <a:t>1 Theoretical analysis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10" name="文本框 9"/>
          <p:cNvSpPr txBox="1"/>
          <p:nvPr/>
        </p:nvSpPr>
        <p:spPr>
          <a:xfrm>
            <a:off x="143510" y="6397625"/>
            <a:ext cx="636905" cy="460375"/>
          </a:xfrm>
          <a:prstGeom prst="rect">
            <a:avLst/>
          </a:prstGeom>
          <a:noFill/>
        </p:spPr>
        <p:txBody>
          <a:bodyPr wrap="square" rtlCol="0">
            <a:spAutoFit/>
          </a:bodyPr>
          <a:lstStyle/>
          <a:p>
            <a:endParaRPr lang="en-US" altLang="zh-CN" sz="2400" b="1" dirty="0"/>
          </a:p>
        </p:txBody>
      </p:sp>
      <p:sp>
        <p:nvSpPr>
          <p:cNvPr id="5" name="文本框 4"/>
          <p:cNvSpPr txBox="1"/>
          <p:nvPr/>
        </p:nvSpPr>
        <p:spPr>
          <a:xfrm>
            <a:off x="972185" y="652780"/>
            <a:ext cx="4301151" cy="923330"/>
          </a:xfrm>
          <a:prstGeom prst="rect">
            <a:avLst/>
          </a:prstGeom>
          <a:noFill/>
        </p:spPr>
        <p:txBody>
          <a:bodyPr wrap="square" rtlCol="0">
            <a:spAutoFit/>
          </a:bodyPr>
          <a:lstStyle/>
          <a:p>
            <a:r>
              <a:rPr lang="en-US" altLang="zh-CN" b="1" dirty="0">
                <a:solidFill>
                  <a:schemeClr val="accent1">
                    <a:lumMod val="50000"/>
                  </a:schemeClr>
                </a:solidFill>
                <a:latin typeface="微软雅黑" panose="020B0503020204020204" pitchFamily="34" charset="-122"/>
                <a:ea typeface="微软雅黑" panose="020B0503020204020204" pitchFamily="34" charset="-122"/>
              </a:rPr>
              <a:t>1.1</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music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算法原理</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mc:AlternateContent xmlns:mc="http://schemas.openxmlformats.org/markup-compatibility/2006">
        <mc:Choice xmlns:a14="http://schemas.microsoft.com/office/drawing/2010/main" Requires="a14">
          <p:sp>
            <p:nvSpPr>
              <p:cNvPr id="8" name="文本框 7"/>
              <p:cNvSpPr txBox="1"/>
              <p:nvPr/>
            </p:nvSpPr>
            <p:spPr>
              <a:xfrm>
                <a:off x="972185" y="1160611"/>
                <a:ext cx="11323411" cy="5058885"/>
              </a:xfrm>
              <a:prstGeom prst="rect">
                <a:avLst/>
              </a:prstGeom>
              <a:noFill/>
            </p:spPr>
            <p:txBody>
              <a:bodyPr wrap="square" rtlCol="0">
                <a:spAutoFit/>
              </a:bodyPr>
              <a:lstStyle/>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理论上收到的信号的自相关矩阵可以写成：</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800" i="1" dirty="0">
                  <a:solidFill>
                    <a:srgbClr val="ED6C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b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𝐑</m:t>
                          </m:r>
                        </m:e>
                        <m:sub>
                          <m:r>
                            <a:rPr lang="zh-CN" altLang="en-US" sz="2000" b="1">
                              <a:solidFill>
                                <a:schemeClr val="accent1">
                                  <a:lumMod val="50000"/>
                                </a:schemeClr>
                              </a:solidFill>
                              <a:latin typeface="Cambria Math" panose="02040503050406030204" pitchFamily="18" charset="0"/>
                              <a:ea typeface="微软雅黑" panose="020B0503020204020204" pitchFamily="34" charset="-122"/>
                            </a:rPr>
                            <m:t>𝑋</m:t>
                          </m:r>
                        </m:sub>
                      </m:sSub>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𝐸</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𝐗</m:t>
                      </m:r>
                      <m:sSup>
                        <m:sSup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p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𝐗</m:t>
                          </m:r>
                        </m:e>
                        <m:sup>
                          <m:r>
                            <a:rPr lang="zh-CN" altLang="en-US" sz="2000" b="1">
                              <a:solidFill>
                                <a:schemeClr val="accent1">
                                  <a:lumMod val="50000"/>
                                </a:schemeClr>
                              </a:solidFill>
                              <a:latin typeface="Cambria Math" panose="02040503050406030204" pitchFamily="18" charset="0"/>
                              <a:ea typeface="微软雅黑" panose="020B0503020204020204" pitchFamily="34" charset="-122"/>
                            </a:rPr>
                            <m:t>𝐻</m:t>
                          </m:r>
                        </m:sup>
                      </m:sSup>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𝐸</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𝐀</m:t>
                      </m:r>
                      <m:r>
                        <a:rPr lang="en-US" altLang="zh-CN" sz="2000" b="1">
                          <a:solidFill>
                            <a:schemeClr val="accent1">
                              <a:lumMod val="50000"/>
                            </a:schemeClr>
                          </a:solidFill>
                          <a:latin typeface="Cambria Math" panose="02040503050406030204" pitchFamily="18" charset="0"/>
                          <a:ea typeface="微软雅黑" panose="020B0503020204020204" pitchFamily="34" charset="-122"/>
                        </a:rPr>
                        <m:t>𝒔</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en-US" altLang="zh-CN" sz="2000" b="1">
                          <a:solidFill>
                            <a:schemeClr val="accent1">
                              <a:lumMod val="50000"/>
                            </a:schemeClr>
                          </a:solidFill>
                          <a:latin typeface="Cambria Math" panose="02040503050406030204" pitchFamily="18" charset="0"/>
                          <a:ea typeface="微软雅黑" panose="020B0503020204020204" pitchFamily="34" charset="-122"/>
                        </a:rPr>
                        <m:t>𝒏</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𝐀</m:t>
                      </m:r>
                      <m:r>
                        <a:rPr lang="en-US" altLang="zh-CN" sz="2000" b="1">
                          <a:solidFill>
                            <a:schemeClr val="accent1">
                              <a:lumMod val="50000"/>
                            </a:schemeClr>
                          </a:solidFill>
                          <a:latin typeface="Cambria Math" panose="02040503050406030204" pitchFamily="18" charset="0"/>
                          <a:ea typeface="微软雅黑" panose="020B0503020204020204" pitchFamily="34" charset="-122"/>
                        </a:rPr>
                        <m:t>𝒔</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en-US" altLang="zh-CN" sz="2000" b="1">
                          <a:solidFill>
                            <a:schemeClr val="accent1">
                              <a:lumMod val="50000"/>
                            </a:schemeClr>
                          </a:solidFill>
                          <a:latin typeface="Cambria Math" panose="02040503050406030204" pitchFamily="18" charset="0"/>
                          <a:ea typeface="微软雅黑" panose="020B0503020204020204" pitchFamily="34" charset="-122"/>
                        </a:rPr>
                        <m:t>𝒏</m:t>
                      </m:r>
                      <m:sSup>
                        <m:sSup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pPr>
                        <m:e>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e>
                        <m:sup>
                          <m:r>
                            <a:rPr lang="zh-CN" altLang="en-US" sz="2000" b="1">
                              <a:solidFill>
                                <a:schemeClr val="accent1">
                                  <a:lumMod val="50000"/>
                                </a:schemeClr>
                              </a:solidFill>
                              <a:latin typeface="Cambria Math" panose="02040503050406030204" pitchFamily="18" charset="0"/>
                              <a:ea typeface="微软雅黑" panose="020B0503020204020204" pitchFamily="34" charset="-122"/>
                            </a:rPr>
                            <m:t>𝐻</m:t>
                          </m:r>
                        </m:sup>
                      </m:sSup>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oMath>
                  </m:oMathPara>
                </a14:m>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a:p>
                <a14:m>
                  <m:oMathPara xmlns:m="http://schemas.openxmlformats.org/officeDocument/2006/math">
                    <m:oMathParaPr>
                      <m:jc m:val="centerGroup"/>
                    </m:oMathParaPr>
                    <m:oMath xmlns:m="http://schemas.openxmlformats.org/officeDocument/2006/math">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𝐀</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𝐸</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en-US" altLang="zh-CN" sz="2000" b="1">
                          <a:solidFill>
                            <a:schemeClr val="accent1">
                              <a:lumMod val="50000"/>
                            </a:schemeClr>
                          </a:solidFill>
                          <a:latin typeface="Cambria Math" panose="02040503050406030204" pitchFamily="18" charset="0"/>
                          <a:ea typeface="微软雅黑" panose="020B0503020204020204" pitchFamily="34" charset="-122"/>
                        </a:rPr>
                        <m:t>𝒔</m:t>
                      </m:r>
                      <m:sSup>
                        <m:sSup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pPr>
                        <m:e>
                          <m:r>
                            <a:rPr lang="en-US" altLang="zh-CN" sz="2000" b="1">
                              <a:solidFill>
                                <a:schemeClr val="accent1">
                                  <a:lumMod val="50000"/>
                                </a:schemeClr>
                              </a:solidFill>
                              <a:latin typeface="Cambria Math" panose="02040503050406030204" pitchFamily="18" charset="0"/>
                              <a:ea typeface="微软雅黑" panose="020B0503020204020204" pitchFamily="34" charset="-122"/>
                            </a:rPr>
                            <m:t>𝒔</m:t>
                          </m:r>
                        </m:e>
                        <m:sup>
                          <m:r>
                            <a:rPr lang="zh-CN" altLang="en-US" sz="2000" b="1">
                              <a:solidFill>
                                <a:schemeClr val="accent1">
                                  <a:lumMod val="50000"/>
                                </a:schemeClr>
                              </a:solidFill>
                              <a:latin typeface="Cambria Math" panose="02040503050406030204" pitchFamily="18" charset="0"/>
                              <a:ea typeface="微软雅黑" panose="020B0503020204020204" pitchFamily="34" charset="-122"/>
                            </a:rPr>
                            <m:t>𝑯</m:t>
                          </m:r>
                        </m:sup>
                      </m:sSup>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sSup>
                        <m:sSup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p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𝐀</m:t>
                          </m:r>
                        </m:e>
                        <m:sup>
                          <m:r>
                            <a:rPr lang="zh-CN" altLang="en-US" sz="2000" b="1">
                              <a:solidFill>
                                <a:schemeClr val="accent1">
                                  <a:lumMod val="50000"/>
                                </a:schemeClr>
                              </a:solidFill>
                              <a:latin typeface="Cambria Math" panose="02040503050406030204" pitchFamily="18" charset="0"/>
                              <a:ea typeface="微软雅黑" panose="020B0503020204020204" pitchFamily="34" charset="-122"/>
                            </a:rPr>
                            <m:t>𝐻</m:t>
                          </m:r>
                        </m:sup>
                      </m:sSup>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𝐸</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en-US" altLang="zh-CN" sz="2000" b="1">
                          <a:solidFill>
                            <a:schemeClr val="accent1">
                              <a:lumMod val="50000"/>
                            </a:schemeClr>
                          </a:solidFill>
                          <a:latin typeface="Cambria Math" panose="02040503050406030204" pitchFamily="18" charset="0"/>
                          <a:ea typeface="微软雅黑" panose="020B0503020204020204" pitchFamily="34" charset="-122"/>
                        </a:rPr>
                        <m:t>𝒏</m:t>
                      </m:r>
                      <m:sSup>
                        <m:sSup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pPr>
                        <m:e>
                          <m:r>
                            <a:rPr lang="en-US" altLang="zh-CN" sz="2000" b="1">
                              <a:solidFill>
                                <a:schemeClr val="accent1">
                                  <a:lumMod val="50000"/>
                                </a:schemeClr>
                              </a:solidFill>
                              <a:latin typeface="Cambria Math" panose="02040503050406030204" pitchFamily="18" charset="0"/>
                              <a:ea typeface="微软雅黑" panose="020B0503020204020204" pitchFamily="34" charset="-122"/>
                            </a:rPr>
                            <m:t>𝒏</m:t>
                          </m:r>
                        </m:e>
                        <m:sup>
                          <m:r>
                            <a:rPr lang="zh-CN" altLang="en-US" sz="2000" b="1">
                              <a:solidFill>
                                <a:schemeClr val="accent1">
                                  <a:lumMod val="50000"/>
                                </a:schemeClr>
                              </a:solidFill>
                              <a:latin typeface="Cambria Math" panose="02040503050406030204" pitchFamily="18" charset="0"/>
                              <a:ea typeface="微软雅黑" panose="020B0503020204020204" pitchFamily="34" charset="-122"/>
                            </a:rPr>
                            <m:t>𝑯</m:t>
                          </m:r>
                        </m:sup>
                      </m:sSup>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𝐀</m:t>
                      </m:r>
                      <m:sSub>
                        <m:sSub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b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𝐑</m:t>
                          </m:r>
                        </m:e>
                        <m:sub>
                          <m:r>
                            <a:rPr lang="zh-CN" altLang="en-US" sz="2000" b="1">
                              <a:solidFill>
                                <a:schemeClr val="accent1">
                                  <a:lumMod val="50000"/>
                                </a:schemeClr>
                              </a:solidFill>
                              <a:latin typeface="Cambria Math" panose="02040503050406030204" pitchFamily="18" charset="0"/>
                              <a:ea typeface="微软雅黑" panose="020B0503020204020204" pitchFamily="34" charset="-122"/>
                            </a:rPr>
                            <m:t>𝑆</m:t>
                          </m:r>
                        </m:sub>
                      </m:sSub>
                      <m:sSup>
                        <m:sSup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p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𝐀</m:t>
                          </m:r>
                        </m:e>
                        <m:sup>
                          <m:r>
                            <a:rPr lang="zh-CN" altLang="en-US" sz="2000" b="1">
                              <a:solidFill>
                                <a:schemeClr val="accent1">
                                  <a:lumMod val="50000"/>
                                </a:schemeClr>
                              </a:solidFill>
                              <a:latin typeface="Cambria Math" panose="02040503050406030204" pitchFamily="18" charset="0"/>
                              <a:ea typeface="微软雅黑" panose="020B0503020204020204" pitchFamily="34" charset="-122"/>
                            </a:rPr>
                            <m:t>𝐻</m:t>
                          </m:r>
                        </m:sup>
                      </m:sSup>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sSub>
                        <m:sSub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b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𝐑</m:t>
                          </m:r>
                        </m:e>
                        <m:sub>
                          <m:r>
                            <a:rPr lang="zh-CN" altLang="en-US" sz="2000" b="1">
                              <a:solidFill>
                                <a:schemeClr val="accent1">
                                  <a:lumMod val="50000"/>
                                </a:schemeClr>
                              </a:solidFill>
                              <a:latin typeface="Cambria Math" panose="02040503050406030204" pitchFamily="18" charset="0"/>
                              <a:ea typeface="微软雅黑" panose="020B0503020204020204" pitchFamily="34" charset="-122"/>
                            </a:rPr>
                            <m:t>𝑁</m:t>
                          </m:r>
                        </m:sub>
                      </m:sSub>
                    </m:oMath>
                  </m:oMathPara>
                </a14:m>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14:m>
                  <m:oMathPara xmlns:m="http://schemas.openxmlformats.org/officeDocument/2006/math">
                    <m:oMathParaPr>
                      <m:jc m:val="centerGroup"/>
                    </m:oMathParaPr>
                    <m:oMath xmlns:m="http://schemas.openxmlformats.org/officeDocument/2006/math">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m:t>
                      </m:r>
                      <m:d>
                        <m:dPr>
                          <m:begChr m:val="["/>
                          <m:endChr m:val="]"/>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dPr>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𝒂</m:t>
                          </m:r>
                          <m:d>
                            <m:d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dPr>
                            <m:e>
                              <m:sSub>
                                <m:sSub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smtClean="0">
                                      <a:solidFill>
                                        <a:schemeClr val="accent1">
                                          <a:lumMod val="50000"/>
                                        </a:schemeClr>
                                      </a:solidFill>
                                      <a:latin typeface="Cambria Math" panose="02040503050406030204" pitchFamily="18" charset="0"/>
                                      <a:ea typeface="微软雅黑" panose="020B0503020204020204" pitchFamily="34" charset="-122"/>
                                      <a:sym typeface="+mn-ea"/>
                                    </a:rPr>
                                    <m:t>𝜽</m:t>
                                  </m:r>
                                </m:e>
                                <m: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𝟏</m:t>
                                  </m:r>
                                </m:sub>
                              </m:sSub>
                            </m:e>
                          </m:d>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m:t>
                          </m:r>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𝒂</m:t>
                          </m:r>
                          <m:d>
                            <m:d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dPr>
                            <m:e>
                              <m:sSub>
                                <m:sSub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a:solidFill>
                                        <a:schemeClr val="accent1">
                                          <a:lumMod val="50000"/>
                                        </a:schemeClr>
                                      </a:solidFill>
                                      <a:latin typeface="Cambria Math" panose="02040503050406030204" pitchFamily="18" charset="0"/>
                                      <a:ea typeface="微软雅黑" panose="020B0503020204020204" pitchFamily="34" charset="-122"/>
                                      <a:sym typeface="+mn-ea"/>
                                    </a:rPr>
                                    <m:t>𝜽</m:t>
                                  </m:r>
                                </m:e>
                                <m:sub>
                                  <m:r>
                                    <m:rPr>
                                      <m:sty m:val="p"/>
                                    </m:r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D</m:t>
                                  </m:r>
                                </m:sub>
                              </m:sSub>
                            </m:e>
                          </m:d>
                        </m:e>
                      </m:d>
                      <m:d>
                        <m:dPr>
                          <m:begChr m:val="["/>
                          <m:endChr m:val="]"/>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dPr>
                        <m:e>
                          <m:m>
                            <m:mPr>
                              <m:mcs>
                                <m:mc>
                                  <m:mcPr>
                                    <m:count m:val="3"/>
                                    <m:mcJc m:val="center"/>
                                  </m:mcPr>
                                </m:mc>
                              </m:mcs>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mPr>
                            <m:mr>
                              <m:e>
                                <m:sSub>
                                  <m:sSub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smtClean="0">
                                        <a:solidFill>
                                          <a:schemeClr val="accent1">
                                            <a:lumMod val="50000"/>
                                          </a:schemeClr>
                                        </a:solidFill>
                                        <a:latin typeface="Cambria Math" panose="02040503050406030204" pitchFamily="18" charset="0"/>
                                        <a:ea typeface="微软雅黑" panose="020B0503020204020204" pitchFamily="34" charset="-122"/>
                                        <a:sym typeface="+mn-ea"/>
                                      </a:rPr>
                                      <m:t>𝝀</m:t>
                                    </m:r>
                                  </m:e>
                                  <m: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𝟏</m:t>
                                    </m:r>
                                  </m:sub>
                                </m:sSub>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mr>
                            <m:mr>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mr>
                            <m:mr>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sSub>
                                  <m:sSub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smtClean="0">
                                        <a:solidFill>
                                          <a:schemeClr val="accent1">
                                            <a:lumMod val="50000"/>
                                          </a:schemeClr>
                                        </a:solidFill>
                                        <a:latin typeface="Cambria Math" panose="02040503050406030204" pitchFamily="18" charset="0"/>
                                        <a:ea typeface="微软雅黑" panose="020B0503020204020204" pitchFamily="34" charset="-122"/>
                                        <a:sym typeface="+mn-ea"/>
                                      </a:rPr>
                                      <m:t>𝝀</m:t>
                                    </m:r>
                                  </m:e>
                                  <m:sub>
                                    <m:r>
                                      <m:rPr>
                                        <m:sty m:val="p"/>
                                      </m:r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D</m:t>
                                    </m:r>
                                  </m:sub>
                                </m:sSub>
                              </m:e>
                            </m:mr>
                          </m:m>
                        </m:e>
                      </m:d>
                      <m:d>
                        <m:dPr>
                          <m:begChr m:val="["/>
                          <m:endChr m:val="]"/>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dPr>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𝒂</m:t>
                          </m:r>
                          <m:d>
                            <m:d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dPr>
                            <m:e>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a:solidFill>
                                        <a:schemeClr val="accent1">
                                          <a:lumMod val="50000"/>
                                        </a:schemeClr>
                                      </a:solidFill>
                                      <a:latin typeface="Cambria Math" panose="02040503050406030204" pitchFamily="18" charset="0"/>
                                      <a:ea typeface="微软雅黑" panose="020B0503020204020204" pitchFamily="34" charset="-122"/>
                                      <a:sym typeface="+mn-ea"/>
                                    </a:rPr>
                                    <m:t>𝜽</m:t>
                                  </m:r>
                                </m:e>
                                <m:sub>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𝟏</m:t>
                                  </m:r>
                                </m:sub>
                              </m:sSub>
                            </m:e>
                          </m:d>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m:t>
                          </m:r>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𝒂</m:t>
                          </m:r>
                          <m:d>
                            <m:d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dPr>
                            <m:e>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a:solidFill>
                                        <a:schemeClr val="accent1">
                                          <a:lumMod val="50000"/>
                                        </a:schemeClr>
                                      </a:solidFill>
                                      <a:latin typeface="Cambria Math" panose="02040503050406030204" pitchFamily="18" charset="0"/>
                                      <a:ea typeface="微软雅黑" panose="020B0503020204020204" pitchFamily="34" charset="-122"/>
                                      <a:sym typeface="+mn-ea"/>
                                    </a:rPr>
                                    <m:t>𝜽</m:t>
                                  </m:r>
                                </m:e>
                                <m:sub>
                                  <m:r>
                                    <m:rPr>
                                      <m:sty m:val="p"/>
                                    </m:r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D</m:t>
                                  </m:r>
                                </m:sub>
                              </m:sSub>
                            </m:e>
                          </m:d>
                        </m:e>
                      </m:d>
                    </m:oMath>
                  </m:oMathPara>
                </a14:m>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14:m>
                  <m:oMathPara xmlns:m="http://schemas.openxmlformats.org/officeDocument/2006/math">
                    <m:oMathParaPr>
                      <m:jc m:val="centerGroup"/>
                    </m:oMathParaPr>
                    <m:oMath xmlns:m="http://schemas.openxmlformats.org/officeDocument/2006/math">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m:t>
                      </m:r>
                      <m:d>
                        <m:dPr>
                          <m:begChr m:val="["/>
                          <m:endChr m:val="]"/>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dPr>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𝒂</m:t>
                          </m:r>
                          <m:d>
                            <m:d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dPr>
                            <m:e>
                              <m:sSub>
                                <m:sSub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smtClean="0">
                                      <a:solidFill>
                                        <a:schemeClr val="accent1">
                                          <a:lumMod val="50000"/>
                                        </a:schemeClr>
                                      </a:solidFill>
                                      <a:latin typeface="Cambria Math" panose="02040503050406030204" pitchFamily="18" charset="0"/>
                                      <a:ea typeface="微软雅黑" panose="020B0503020204020204" pitchFamily="34" charset="-122"/>
                                      <a:sym typeface="+mn-ea"/>
                                    </a:rPr>
                                    <m:t>𝜽</m:t>
                                  </m:r>
                                </m:e>
                                <m: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𝟏</m:t>
                                  </m:r>
                                </m:sub>
                              </m:sSub>
                            </m:e>
                          </m:d>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m:t>
                          </m:r>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𝒂</m:t>
                          </m:r>
                          <m:d>
                            <m:d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dPr>
                            <m:e>
                              <m:sSub>
                                <m:sSub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a:solidFill>
                                        <a:schemeClr val="accent1">
                                          <a:lumMod val="50000"/>
                                        </a:schemeClr>
                                      </a:solidFill>
                                      <a:latin typeface="Cambria Math" panose="02040503050406030204" pitchFamily="18" charset="0"/>
                                      <a:ea typeface="微软雅黑" panose="020B0503020204020204" pitchFamily="34" charset="-122"/>
                                      <a:sym typeface="+mn-ea"/>
                                    </a:rPr>
                                    <m:t>𝜽</m:t>
                                  </m:r>
                                </m:e>
                                <m:sub>
                                  <m:r>
                                    <m:rPr>
                                      <m:sty m:val="p"/>
                                    </m:r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D</m:t>
                                  </m:r>
                                </m:sub>
                              </m:sSub>
                            </m:e>
                          </m:d>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 </m:t>
                          </m:r>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𝒐𝒕𝒉𝒆𝒓</m:t>
                          </m:r>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 </m:t>
                          </m:r>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𝒔𝒖𝒃𝒔𝒑𝒂𝒄𝒆</m:t>
                          </m:r>
                        </m:e>
                      </m:d>
                      <m:d>
                        <m:dPr>
                          <m:begChr m:val="["/>
                          <m:endChr m:val="]"/>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dPr>
                        <m:e>
                          <m:m>
                            <m:mPr>
                              <m:mcs>
                                <m:mc>
                                  <m:mcPr>
                                    <m:count m:val="3"/>
                                    <m:mcJc m:val="center"/>
                                  </m:mcPr>
                                </m:mc>
                              </m:mcs>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mPr>
                            <m:mr>
                              <m:e>
                                <m:sSub>
                                  <m:sSub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smtClean="0">
                                        <a:solidFill>
                                          <a:schemeClr val="accent1">
                                            <a:lumMod val="50000"/>
                                          </a:schemeClr>
                                        </a:solidFill>
                                        <a:latin typeface="Cambria Math" panose="02040503050406030204" pitchFamily="18" charset="0"/>
                                        <a:ea typeface="微软雅黑" panose="020B0503020204020204" pitchFamily="34" charset="-122"/>
                                        <a:sym typeface="+mn-ea"/>
                                      </a:rPr>
                                      <m:t>𝝀</m:t>
                                    </m:r>
                                  </m:e>
                                  <m:sub>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𝟏</m:t>
                                    </m:r>
                                  </m:sub>
                                </m:sSub>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mr>
                            <m:mr>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mr>
                            <m:mr>
                              <m:e>
                                <m:eqArr>
                                  <m:eqArr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eqArrPr>
                                  <m:e>
                                    <m:eqArr>
                                      <m:eqArr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eqArrPr>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qAr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qArr>
                              </m:e>
                              <m:e>
                                <m:eqArr>
                                  <m:eqArr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eqArrPr>
                                  <m:e>
                                    <m:eqArr>
                                      <m:eqArr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eqArrPr>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m:t>
                                        </m:r>
                                      </m:e>
                                    </m:eqAr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qArr>
                              </m:e>
                              <m:e>
                                <m:eqArr>
                                  <m:eqArr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eqArrPr>
                                  <m:e>
                                    <m:sSub>
                                      <m:sSubPr>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smtClean="0">
                                            <a:solidFill>
                                              <a:schemeClr val="accent1">
                                                <a:lumMod val="50000"/>
                                              </a:schemeClr>
                                            </a:solidFill>
                                            <a:latin typeface="Cambria Math" panose="02040503050406030204" pitchFamily="18" charset="0"/>
                                            <a:ea typeface="微软雅黑" panose="020B0503020204020204" pitchFamily="34" charset="-122"/>
                                            <a:sym typeface="+mn-ea"/>
                                          </a:rPr>
                                          <m:t>𝝀</m:t>
                                        </m:r>
                                      </m:e>
                                      <m:sub>
                                        <m:r>
                                          <m:rPr>
                                            <m:sty m:val="p"/>
                                          </m:r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D</m:t>
                                        </m:r>
                                      </m:sub>
                                    </m:sSub>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qArr>
                              </m:e>
                            </m:mr>
                          </m:m>
                          <m:m>
                            <m:mPr>
                              <m:mcs>
                                <m:mc>
                                  <m:mcPr>
                                    <m:count m:val="3"/>
                                    <m:mcJc m:val="center"/>
                                  </m:mcPr>
                                </m:mc>
                              </m:mcs>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mPr>
                            <m:mr>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𝟎</m:t>
                                </m:r>
                              </m:e>
                            </m:mr>
                            <m:mr>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m:t>
                                </m:r>
                              </m:e>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𝟎</m:t>
                                </m:r>
                              </m:e>
                            </m:mr>
                            <m:mr>
                              <m:e>
                                <m:eqArr>
                                  <m:eqArr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eqArrPr>
                                  <m:e>
                                    <m:eqArr>
                                      <m:eqArr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eqArrPr>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qAr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qArr>
                              </m:e>
                              <m:e>
                                <m:eqArr>
                                  <m:eqArr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eqArrPr>
                                  <m:e>
                                    <m:eqArr>
                                      <m:eqArr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eqArrPr>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m:t>
                                        </m:r>
                                      </m:e>
                                    </m:eqAr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qArr>
                              </m:e>
                              <m:e>
                                <m:eqArr>
                                  <m:eqArr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eqArrPr>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𝟎</m:t>
                                    </m:r>
                                  </m:e>
                                </m:eqArr>
                              </m:e>
                            </m:mr>
                          </m:m>
                        </m:e>
                      </m:d>
                      <m:d>
                        <m:dPr>
                          <m:begChr m:val="["/>
                          <m:endChr m:val="]"/>
                          <m:ctrlP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ctrlPr>
                        </m:dPr>
                        <m:e>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𝒂</m:t>
                          </m:r>
                          <m:d>
                            <m:d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dPr>
                            <m:e>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a:solidFill>
                                        <a:schemeClr val="accent1">
                                          <a:lumMod val="50000"/>
                                        </a:schemeClr>
                                      </a:solidFill>
                                      <a:latin typeface="Cambria Math" panose="02040503050406030204" pitchFamily="18" charset="0"/>
                                      <a:ea typeface="微软雅黑" panose="020B0503020204020204" pitchFamily="34" charset="-122"/>
                                      <a:sym typeface="+mn-ea"/>
                                    </a:rPr>
                                    <m:t>𝜽</m:t>
                                  </m:r>
                                </m:e>
                                <m:sub>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𝟏</m:t>
                                  </m:r>
                                </m:sub>
                              </m:sSub>
                            </m:e>
                          </m:d>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m:t>
                          </m:r>
                          <m: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𝒂</m:t>
                          </m:r>
                          <m:d>
                            <m:d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dPr>
                            <m:e>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ctrlPr>
                                </m:sSubPr>
                                <m:e>
                                  <m:r>
                                    <a:rPr lang="zh-CN" altLang="en-US" sz="2000" b="1" i="1">
                                      <a:solidFill>
                                        <a:schemeClr val="accent1">
                                          <a:lumMod val="50000"/>
                                        </a:schemeClr>
                                      </a:solidFill>
                                      <a:latin typeface="Cambria Math" panose="02040503050406030204" pitchFamily="18" charset="0"/>
                                      <a:ea typeface="微软雅黑" panose="020B0503020204020204" pitchFamily="34" charset="-122"/>
                                      <a:sym typeface="+mn-ea"/>
                                    </a:rPr>
                                    <m:t>𝜽</m:t>
                                  </m:r>
                                </m:e>
                                <m:sub>
                                  <m:r>
                                    <m:rPr>
                                      <m:sty m:val="p"/>
                                    </m:rPr>
                                    <a:rPr lang="en-US" altLang="zh-CN" sz="2000" b="1" i="1">
                                      <a:solidFill>
                                        <a:schemeClr val="accent1">
                                          <a:lumMod val="50000"/>
                                        </a:schemeClr>
                                      </a:solidFill>
                                      <a:latin typeface="Cambria Math" panose="02040503050406030204" pitchFamily="18" charset="0"/>
                                      <a:ea typeface="微软雅黑" panose="020B0503020204020204" pitchFamily="34" charset="-122"/>
                                      <a:sym typeface="+mn-ea"/>
                                    </a:rPr>
                                    <m:t>D</m:t>
                                  </m:r>
                                </m:sub>
                              </m:sSub>
                            </m:e>
                          </m:d>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 </m:t>
                          </m:r>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𝒐𝒕𝒉𝒆𝒓</m:t>
                          </m:r>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 </m:t>
                          </m:r>
                          <m:r>
                            <a:rPr lang="en-US" altLang="zh-CN" sz="2000" b="1" i="1" smtClean="0">
                              <a:solidFill>
                                <a:schemeClr val="accent1">
                                  <a:lumMod val="50000"/>
                                </a:schemeClr>
                              </a:solidFill>
                              <a:latin typeface="Cambria Math" panose="02040503050406030204" pitchFamily="18" charset="0"/>
                              <a:ea typeface="微软雅黑" panose="020B0503020204020204" pitchFamily="34" charset="-122"/>
                              <a:sym typeface="+mn-ea"/>
                            </a:rPr>
                            <m:t>𝒔𝒖𝒃𝒔𝒑𝒂𝒄𝒆</m:t>
                          </m:r>
                        </m:e>
                      </m:d>
                    </m:oMath>
                  </m:oMathPara>
                </a14:m>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972185" y="1160611"/>
                <a:ext cx="11323411" cy="5058885"/>
              </a:xfrm>
              <a:prstGeom prst="rect">
                <a:avLst/>
              </a:prstGeom>
              <a:blipFill rotWithShape="1">
                <a:blip r:embed="rId1"/>
                <a:stretch>
                  <a:fillRect t="-9" r="1" b="6"/>
                </a:stretch>
              </a:blipFill>
            </p:spPr>
            <p:txBody>
              <a:bodyPr/>
              <a:lstStyle/>
              <a:p>
                <a:r>
                  <a:rPr lang="zh-CN" altLang="en-US">
                    <a:noFill/>
                  </a:rPr>
                  <a:t> </a:t>
                </a:r>
              </a:p>
            </p:txBody>
          </p:sp>
        </mc:Fallback>
      </mc:AlternateContent>
      <p:sp>
        <p:nvSpPr>
          <p:cNvPr id="11" name="文本框 10"/>
          <p:cNvSpPr txBox="1"/>
          <p:nvPr/>
        </p:nvSpPr>
        <p:spPr>
          <a:xfrm>
            <a:off x="9250531" y="3298195"/>
            <a:ext cx="248575" cy="261610"/>
          </a:xfrm>
          <a:prstGeom prst="rect">
            <a:avLst/>
          </a:prstGeom>
          <a:noFill/>
        </p:spPr>
        <p:txBody>
          <a:bodyPr wrap="square" rtlCol="0">
            <a:spAutoFit/>
          </a:bodyPr>
          <a:lstStyle/>
          <a:p>
            <a:r>
              <a:rPr lang="en-US" altLang="zh-CN" sz="1100" dirty="0">
                <a:solidFill>
                  <a:schemeClr val="accent1">
                    <a:lumMod val="50000"/>
                  </a:schemeClr>
                </a:solidFill>
                <a:latin typeface="微软雅黑" panose="020B0503020204020204" pitchFamily="34" charset="-122"/>
                <a:ea typeface="微软雅黑" panose="020B0503020204020204" pitchFamily="34" charset="-122"/>
              </a:rPr>
              <a:t>H</a:t>
            </a:r>
            <a:endParaRPr lang="en-US" altLang="zh-CN" sz="1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1709165" y="4954024"/>
            <a:ext cx="248575" cy="261610"/>
          </a:xfrm>
          <a:prstGeom prst="rect">
            <a:avLst/>
          </a:prstGeom>
          <a:noFill/>
        </p:spPr>
        <p:txBody>
          <a:bodyPr wrap="square" rtlCol="0">
            <a:spAutoFit/>
          </a:bodyPr>
          <a:lstStyle/>
          <a:p>
            <a:r>
              <a:rPr lang="en-US" altLang="zh-CN" sz="1100" dirty="0">
                <a:solidFill>
                  <a:schemeClr val="accent1">
                    <a:lumMod val="50000"/>
                  </a:schemeClr>
                </a:solidFill>
                <a:latin typeface="微软雅黑" panose="020B0503020204020204" pitchFamily="34" charset="-122"/>
                <a:ea typeface="微软雅黑" panose="020B0503020204020204" pitchFamily="34" charset="-122"/>
              </a:rPr>
              <a:t>H</a:t>
            </a:r>
            <a:endParaRPr lang="en-US" altLang="zh-CN" sz="1100"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04141"/>
            <a:ext cx="4857115" cy="1114836"/>
            <a:chOff x="0" y="-15241"/>
            <a:chExt cx="4857115" cy="1114836"/>
          </a:xfrm>
        </p:grpSpPr>
        <p:sp>
          <p:nvSpPr>
            <p:cNvPr id="3" name="文本框 2"/>
            <p:cNvSpPr txBox="1"/>
            <p:nvPr/>
          </p:nvSpPr>
          <p:spPr>
            <a:xfrm>
              <a:off x="0" y="149959"/>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a:solidFill>
                    <a:srgbClr val="5B9BD5">
                      <a:lumMod val="50000"/>
                    </a:srgbClr>
                  </a:solidFill>
                  <a:latin typeface="思源黑体 CN Heavy" panose="020B0A00000000000000" pitchFamily="34" charset="-122"/>
                  <a:ea typeface="思源黑体 CN Heavy" panose="020B0A00000000000000" pitchFamily="34" charset="-122"/>
                  <a:cs typeface="+mn-ea"/>
                  <a:sym typeface="+mn-lt"/>
                </a:rPr>
                <a:t>1 Theoretical analysis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lstStyle/>
          <a:p>
            <a:endParaRPr lang="en-US" altLang="zh-CN" sz="2400" b="1" dirty="0"/>
          </a:p>
        </p:txBody>
      </p:sp>
      <p:sp>
        <p:nvSpPr>
          <p:cNvPr id="5" name="文本框 4"/>
          <p:cNvSpPr txBox="1"/>
          <p:nvPr/>
        </p:nvSpPr>
        <p:spPr>
          <a:xfrm>
            <a:off x="972185" y="652780"/>
            <a:ext cx="4301151" cy="923330"/>
          </a:xfrm>
          <a:prstGeom prst="rect">
            <a:avLst/>
          </a:prstGeom>
          <a:noFill/>
        </p:spPr>
        <p:txBody>
          <a:bodyPr wrap="square" rtlCol="0">
            <a:spAutoFit/>
          </a:bodyPr>
          <a:lstStyle/>
          <a:p>
            <a:r>
              <a:rPr lang="en-US" altLang="zh-CN" b="1">
                <a:solidFill>
                  <a:schemeClr val="accent1">
                    <a:lumMod val="50000"/>
                  </a:schemeClr>
                </a:solidFill>
                <a:latin typeface="微软雅黑" panose="020B0503020204020204" pitchFamily="34" charset="-122"/>
                <a:ea typeface="微软雅黑" panose="020B0503020204020204" pitchFamily="34" charset="-122"/>
              </a:rPr>
              <a:t>1.1</a:t>
            </a:r>
            <a:r>
              <a:rPr lang="zh-CN" altLang="en-US" b="1">
                <a:solidFill>
                  <a:schemeClr val="accent1">
                    <a:lumMod val="50000"/>
                  </a:schemeClr>
                </a:solidFill>
                <a:latin typeface="微软雅黑" panose="020B0503020204020204" pitchFamily="34" charset="-122"/>
                <a:ea typeface="微软雅黑" panose="020B0503020204020204" pitchFamily="34" charset="-122"/>
              </a:rPr>
              <a:t> </a:t>
            </a:r>
            <a:r>
              <a:rPr lang="en-US" altLang="zh-CN" b="1">
                <a:solidFill>
                  <a:schemeClr val="accent1">
                    <a:lumMod val="50000"/>
                  </a:schemeClr>
                </a:solidFill>
                <a:latin typeface="微软雅黑" panose="020B0503020204020204" pitchFamily="34" charset="-122"/>
                <a:ea typeface="微软雅黑" panose="020B0503020204020204" pitchFamily="34" charset="-122"/>
              </a:rPr>
              <a:t>music </a:t>
            </a:r>
            <a:r>
              <a:rPr lang="zh-CN" altLang="en-US" b="1">
                <a:solidFill>
                  <a:schemeClr val="accent1">
                    <a:lumMod val="50000"/>
                  </a:schemeClr>
                </a:solidFill>
                <a:latin typeface="微软雅黑" panose="020B0503020204020204" pitchFamily="34" charset="-122"/>
                <a:ea typeface="微软雅黑" panose="020B0503020204020204" pitchFamily="34" charset="-122"/>
              </a:rPr>
              <a:t>算法原理</a:t>
            </a:r>
            <a:endParaRPr lang="zh-CN" altLang="en-US" b="1">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mc:AlternateContent xmlns:mc="http://schemas.openxmlformats.org/markup-compatibility/2006">
        <mc:Choice xmlns:a14="http://schemas.microsoft.com/office/drawing/2010/main" Requires="a14">
          <p:sp>
            <p:nvSpPr>
              <p:cNvPr id="9" name="文本框 8"/>
              <p:cNvSpPr txBox="1"/>
              <p:nvPr/>
            </p:nvSpPr>
            <p:spPr>
              <a:xfrm>
                <a:off x="977910" y="1018950"/>
                <a:ext cx="8590851" cy="963854"/>
              </a:xfrm>
              <a:prstGeom prst="rect">
                <a:avLst/>
              </a:prstGeom>
              <a:noFill/>
            </p:spPr>
            <p:txBody>
              <a:bodyPr wrap="square">
                <a:spAutoFit/>
              </a:bodyPr>
              <a:lstStyle/>
              <a:p>
                <a14:m>
                  <m:oMathPara xmlns:m="http://schemas.openxmlformats.org/officeDocument/2006/math">
                    <m:oMathParaPr>
                      <m:jc m:val="left"/>
                    </m:oMathParaPr>
                    <m:oMath xmlns:m="http://schemas.openxmlformats.org/officeDocument/2006/math">
                      <m:r>
                        <a:rPr lang="zh-CN" altLang="en-US" sz="2000" b="1" i="1" smtClean="0">
                          <a:solidFill>
                            <a:schemeClr val="accent1">
                              <a:lumMod val="50000"/>
                            </a:schemeClr>
                          </a:solidFill>
                          <a:latin typeface="Cambria Math" panose="02040503050406030204" pitchFamily="18" charset="0"/>
                          <a:ea typeface="微软雅黑" panose="020B0503020204020204" pitchFamily="34" charset="-122"/>
                        </a:rPr>
                        <m:t>实际</m:t>
                      </m:r>
                      <m:r>
                        <a:rPr lang="zh-CN" altLang="en-US" sz="2000" b="1" i="1">
                          <a:solidFill>
                            <a:schemeClr val="accent1">
                              <a:lumMod val="50000"/>
                            </a:schemeClr>
                          </a:solidFill>
                          <a:latin typeface="Cambria Math" panose="02040503050406030204" pitchFamily="18" charset="0"/>
                          <a:ea typeface="微软雅黑" panose="020B0503020204020204" pitchFamily="34" charset="-122"/>
                        </a:rPr>
                        <m:t>收到</m:t>
                      </m:r>
                      <m:r>
                        <a:rPr lang="zh-CN" altLang="en-US" sz="2000" b="1" i="1" smtClean="0">
                          <a:solidFill>
                            <a:schemeClr val="accent1">
                              <a:lumMod val="50000"/>
                            </a:schemeClr>
                          </a:solidFill>
                          <a:latin typeface="Cambria Math" panose="02040503050406030204" pitchFamily="18" charset="0"/>
                          <a:ea typeface="微软雅黑" panose="020B0503020204020204" pitchFamily="34" charset="-122"/>
                        </a:rPr>
                        <m:t>信号</m:t>
                      </m:r>
                      <m:r>
                        <a:rPr lang="zh-CN" altLang="en-US" sz="2000" b="1" i="1">
                          <a:solidFill>
                            <a:schemeClr val="accent1">
                              <a:lumMod val="50000"/>
                            </a:schemeClr>
                          </a:solidFill>
                          <a:latin typeface="Cambria Math" panose="02040503050406030204" pitchFamily="18" charset="0"/>
                          <a:ea typeface="微软雅黑" panose="020B0503020204020204" pitchFamily="34" charset="-122"/>
                        </a:rPr>
                        <m:t>的</m:t>
                      </m:r>
                      <m:r>
                        <a:rPr lang="zh-CN" altLang="en-US" sz="2000" b="1" i="1" smtClean="0">
                          <a:solidFill>
                            <a:schemeClr val="accent1">
                              <a:lumMod val="50000"/>
                            </a:schemeClr>
                          </a:solidFill>
                          <a:latin typeface="Cambria Math" panose="02040503050406030204" pitchFamily="18" charset="0"/>
                          <a:ea typeface="微软雅黑" panose="020B0503020204020204" pitchFamily="34" charset="-122"/>
                        </a:rPr>
                        <m:t>自相关</m:t>
                      </m:r>
                      <m:r>
                        <a:rPr lang="zh-CN" altLang="en-US" sz="2000" b="1" i="1">
                          <a:solidFill>
                            <a:schemeClr val="accent1">
                              <a:lumMod val="50000"/>
                            </a:schemeClr>
                          </a:solidFill>
                          <a:latin typeface="Cambria Math" panose="02040503050406030204" pitchFamily="18" charset="0"/>
                          <a:ea typeface="微软雅黑" panose="020B0503020204020204" pitchFamily="34" charset="-122"/>
                        </a:rPr>
                        <m:t>矩阵</m:t>
                      </m:r>
                      <m:r>
                        <a:rPr lang="zh-CN" altLang="en-US" sz="2000" b="1" i="1" smtClean="0">
                          <a:solidFill>
                            <a:schemeClr val="accent1">
                              <a:lumMod val="50000"/>
                            </a:schemeClr>
                          </a:solidFill>
                          <a:latin typeface="Cambria Math" panose="02040503050406030204" pitchFamily="18" charset="0"/>
                          <a:ea typeface="微软雅黑" panose="020B0503020204020204" pitchFamily="34" charset="-122"/>
                        </a:rPr>
                        <m:t>：</m:t>
                      </m:r>
                      <m:r>
                        <a:rPr lang="en-US" altLang="zh-CN" sz="2000" b="1" i="0" smtClean="0">
                          <a:solidFill>
                            <a:schemeClr val="accent1">
                              <a:lumMod val="50000"/>
                            </a:schemeClr>
                          </a:solidFill>
                          <a:latin typeface="Cambria Math" panose="02040503050406030204" pitchFamily="18" charset="0"/>
                          <a:ea typeface="微软雅黑" panose="020B0503020204020204" pitchFamily="34" charset="-122"/>
                        </a:rPr>
                        <m:t> </m:t>
                      </m:r>
                      <m:sSub>
                        <m:sSub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bPr>
                        <m:e>
                          <m:sSub>
                            <m:sSub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b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𝐑</m:t>
                              </m:r>
                            </m:e>
                            <m:sub>
                              <m:r>
                                <a:rPr lang="zh-CN" altLang="en-US" sz="2000" b="1">
                                  <a:solidFill>
                                    <a:schemeClr val="accent1">
                                      <a:lumMod val="50000"/>
                                    </a:schemeClr>
                                  </a:solidFill>
                                  <a:latin typeface="Cambria Math" panose="02040503050406030204" pitchFamily="18" charset="0"/>
                                  <a:ea typeface="微软雅黑" panose="020B0503020204020204" pitchFamily="34" charset="-122"/>
                                </a:rPr>
                                <m:t>𝑋</m:t>
                              </m:r>
                            </m:sub>
                          </m:sSub>
                          <m:r>
                            <a:rPr lang="en-US" altLang="zh-CN" sz="2000" b="1">
                              <a:solidFill>
                                <a:schemeClr val="accent1">
                                  <a:lumMod val="50000"/>
                                </a:schemeClr>
                              </a:solidFill>
                              <a:latin typeface="Cambria Math" panose="02040503050406030204" pitchFamily="18" charset="0"/>
                              <a:ea typeface="微软雅黑" panose="020B0503020204020204" pitchFamily="34" charset="-122"/>
                            </a:rPr>
                            <m:t>≈</m:t>
                          </m:r>
                          <m:acc>
                            <m:acc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acc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𝐑</m:t>
                              </m:r>
                            </m:e>
                          </m:acc>
                        </m:e>
                        <m:sub>
                          <m:r>
                            <a:rPr lang="zh-CN" altLang="en-US" sz="2000" b="1">
                              <a:solidFill>
                                <a:schemeClr val="accent1">
                                  <a:lumMod val="50000"/>
                                </a:schemeClr>
                              </a:solidFill>
                              <a:latin typeface="Cambria Math" panose="02040503050406030204" pitchFamily="18" charset="0"/>
                              <a:ea typeface="微软雅黑" panose="020B0503020204020204" pitchFamily="34" charset="-122"/>
                            </a:rPr>
                            <m:t>𝑋</m:t>
                          </m:r>
                        </m:sub>
                      </m:sSub>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f>
                        <m:f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fPr>
                        <m:num>
                          <m:r>
                            <a:rPr lang="zh-CN" altLang="en-US" sz="2000" b="1">
                              <a:solidFill>
                                <a:schemeClr val="accent1">
                                  <a:lumMod val="50000"/>
                                </a:schemeClr>
                              </a:solidFill>
                              <a:latin typeface="Cambria Math" panose="02040503050406030204" pitchFamily="18" charset="0"/>
                              <a:ea typeface="微软雅黑" panose="020B0503020204020204" pitchFamily="34" charset="-122"/>
                            </a:rPr>
                            <m:t>1</m:t>
                          </m:r>
                        </m:num>
                        <m:den>
                          <m:r>
                            <a:rPr lang="en-US" altLang="zh-CN" sz="2000" b="1">
                              <a:solidFill>
                                <a:schemeClr val="accent1">
                                  <a:lumMod val="50000"/>
                                </a:schemeClr>
                              </a:solidFill>
                              <a:latin typeface="Cambria Math" panose="02040503050406030204" pitchFamily="18" charset="0"/>
                              <a:ea typeface="微软雅黑" panose="020B0503020204020204" pitchFamily="34" charset="-122"/>
                            </a:rPr>
                            <m:t>𝑇</m:t>
                          </m:r>
                        </m:den>
                      </m:f>
                      <m:nary>
                        <m:naryPr>
                          <m:chr m:val="∑"/>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naryPr>
                        <m:sub>
                          <m:r>
                            <a:rPr lang="zh-CN" altLang="en-US" sz="2000" b="1">
                              <a:solidFill>
                                <a:schemeClr val="accent1">
                                  <a:lumMod val="50000"/>
                                </a:schemeClr>
                              </a:solidFill>
                              <a:latin typeface="Cambria Math" panose="02040503050406030204" pitchFamily="18" charset="0"/>
                              <a:ea typeface="微软雅黑" panose="020B0503020204020204" pitchFamily="34" charset="-122"/>
                            </a:rPr>
                            <m:t>𝑡</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1</m:t>
                          </m:r>
                        </m:sub>
                        <m:sup>
                          <m:r>
                            <a:rPr lang="zh-CN" altLang="en-US" sz="2000" b="1">
                              <a:solidFill>
                                <a:schemeClr val="accent1">
                                  <a:lumMod val="50000"/>
                                </a:schemeClr>
                              </a:solidFill>
                              <a:latin typeface="Cambria Math" panose="02040503050406030204" pitchFamily="18" charset="0"/>
                              <a:ea typeface="微软雅黑" panose="020B0503020204020204" pitchFamily="34" charset="-122"/>
                            </a:rPr>
                            <m:t>𝑇</m:t>
                          </m:r>
                        </m:sup>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𝐱</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𝑡</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e>
                      </m:nary>
                      <m:sSup>
                        <m:sSup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p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𝐱</m:t>
                          </m:r>
                        </m:e>
                        <m:sup>
                          <m:r>
                            <a:rPr lang="zh-CN" altLang="en-US" sz="2000" b="1">
                              <a:solidFill>
                                <a:schemeClr val="accent1">
                                  <a:lumMod val="50000"/>
                                </a:schemeClr>
                              </a:solidFill>
                              <a:latin typeface="Cambria Math" panose="02040503050406030204" pitchFamily="18" charset="0"/>
                              <a:ea typeface="微软雅黑" panose="020B0503020204020204" pitchFamily="34" charset="-122"/>
                            </a:rPr>
                            <m:t>𝐻</m:t>
                          </m:r>
                        </m:sup>
                      </m:sSup>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𝑡</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oMath>
                  </m:oMathPara>
                </a14:m>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977910" y="1018950"/>
                <a:ext cx="8590851" cy="963854"/>
              </a:xfrm>
              <a:prstGeom prst="rect">
                <a:avLst/>
              </a:prstGeom>
              <a:blipFill rotWithShape="1">
                <a:blip r:embed="rId1"/>
                <a:stretch>
                  <a:fillRect t="-43" r="7"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972185" y="1982804"/>
                <a:ext cx="9601120" cy="1070549"/>
              </a:xfrm>
              <a:prstGeom prst="rect">
                <a:avLst/>
              </a:prstGeom>
              <a:noFill/>
            </p:spPr>
            <p:txBody>
              <a:bodyPr wrap="square">
                <a:spAutoFit/>
              </a:bodyPr>
              <a:lstStyle/>
              <a:p>
                <a14:m>
                  <m:oMathPara xmlns:m="http://schemas.openxmlformats.org/officeDocument/2006/math">
                    <m:oMathParaPr>
                      <m:jc m:val="left"/>
                    </m:oMathParaPr>
                    <m:oMath xmlns:m="http://schemas.openxmlformats.org/officeDocument/2006/math">
                      <m:r>
                        <a:rPr lang="zh-CN" altLang="en-US" sz="2000" b="1">
                          <a:solidFill>
                            <a:schemeClr val="accent1">
                              <a:lumMod val="50000"/>
                            </a:schemeClr>
                          </a:solidFill>
                          <a:latin typeface="Cambria Math" panose="02040503050406030204" pitchFamily="18" charset="0"/>
                          <a:ea typeface="微软雅黑" panose="020B0503020204020204" pitchFamily="34" charset="-122"/>
                        </a:rPr>
                        <m:t>将</m:t>
                      </m:r>
                      <m:sSub>
                        <m:sSub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b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𝐑</m:t>
                          </m:r>
                        </m:e>
                        <m:sub>
                          <m:r>
                            <a:rPr lang="zh-CN" altLang="en-US" sz="2000" b="1">
                              <a:solidFill>
                                <a:schemeClr val="accent1">
                                  <a:lumMod val="50000"/>
                                </a:schemeClr>
                              </a:solidFill>
                              <a:latin typeface="Cambria Math" panose="02040503050406030204" pitchFamily="18" charset="0"/>
                              <a:ea typeface="微软雅黑" panose="020B0503020204020204" pitchFamily="34" charset="-122"/>
                            </a:rPr>
                            <m:t>𝑋</m:t>
                          </m:r>
                        </m:sub>
                      </m:sSub>
                      <m:r>
                        <a:rPr lang="zh-CN" altLang="en-US" sz="2000" b="1">
                          <a:solidFill>
                            <a:schemeClr val="accent1">
                              <a:lumMod val="50000"/>
                            </a:schemeClr>
                          </a:solidFill>
                          <a:latin typeface="Cambria Math" panose="02040503050406030204" pitchFamily="18" charset="0"/>
                          <a:ea typeface="微软雅黑" panose="020B0503020204020204" pitchFamily="34" charset="-122"/>
                        </a:rPr>
                        <m:t>特征值分解可以表示为：</m:t>
                      </m:r>
                      <m:sSub>
                        <m:sSub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bPr>
                        <m:e>
                          <m:r>
                            <a:rPr lang="zh-CN" altLang="en-US" sz="2000" b="1">
                              <a:solidFill>
                                <a:schemeClr val="accent1">
                                  <a:lumMod val="50000"/>
                                </a:schemeClr>
                              </a:solidFill>
                              <a:latin typeface="Cambria Math" panose="02040503050406030204" pitchFamily="18" charset="0"/>
                              <a:ea typeface="微软雅黑" panose="020B0503020204020204" pitchFamily="34" charset="-122"/>
                            </a:rPr>
                            <m:t>𝐑</m:t>
                          </m:r>
                        </m:e>
                        <m:sub>
                          <m:r>
                            <a:rPr lang="zh-CN" altLang="en-US" sz="2000" b="1">
                              <a:solidFill>
                                <a:schemeClr val="accent1">
                                  <a:lumMod val="50000"/>
                                </a:schemeClr>
                              </a:solidFill>
                              <a:latin typeface="Cambria Math" panose="02040503050406030204" pitchFamily="18" charset="0"/>
                              <a:ea typeface="微软雅黑" panose="020B0503020204020204" pitchFamily="34" charset="-122"/>
                            </a:rPr>
                            <m:t>𝑋</m:t>
                          </m:r>
                        </m:sub>
                      </m:sSub>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d>
                        <m:dPr>
                          <m:begChr m:val="["/>
                          <m:endChr m:val="]"/>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dPr>
                        <m:e>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a:solidFill>
                                    <a:schemeClr val="accent1">
                                      <a:lumMod val="50000"/>
                                    </a:schemeClr>
                                  </a:solidFill>
                                  <a:latin typeface="Cambria Math" panose="02040503050406030204" pitchFamily="18" charset="0"/>
                                  <a:ea typeface="微软雅黑" panose="020B0503020204020204" pitchFamily="34" charset="-122"/>
                                </a:rPr>
                                <m:t>𝐯</m:t>
                              </m:r>
                            </m:e>
                            <m:sub>
                              <m:r>
                                <a:rPr lang="en-US" altLang="zh-CN" sz="2000" b="1">
                                  <a:solidFill>
                                    <a:schemeClr val="accent1">
                                      <a:lumMod val="50000"/>
                                    </a:schemeClr>
                                  </a:solidFill>
                                  <a:latin typeface="Cambria Math" panose="02040503050406030204" pitchFamily="18" charset="0"/>
                                  <a:ea typeface="微软雅黑" panose="020B0503020204020204" pitchFamily="34" charset="-122"/>
                                </a:rPr>
                                <m:t>𝟏</m:t>
                              </m:r>
                            </m:sub>
                          </m:sSub>
                          <m:r>
                            <a:rPr lang="en-US" altLang="zh-CN" sz="2000" b="1">
                              <a:solidFill>
                                <a:schemeClr val="accent1">
                                  <a:lumMod val="50000"/>
                                </a:schemeClr>
                              </a:solidFill>
                              <a:latin typeface="Cambria Math" panose="02040503050406030204" pitchFamily="18" charset="0"/>
                              <a:ea typeface="微软雅黑" panose="020B0503020204020204" pitchFamily="34" charset="-122"/>
                            </a:rPr>
                            <m:t>,</m:t>
                          </m:r>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a:solidFill>
                                    <a:schemeClr val="accent1">
                                      <a:lumMod val="50000"/>
                                    </a:schemeClr>
                                  </a:solidFill>
                                  <a:latin typeface="Cambria Math" panose="02040503050406030204" pitchFamily="18" charset="0"/>
                                  <a:ea typeface="微软雅黑" panose="020B0503020204020204" pitchFamily="34" charset="-122"/>
                                </a:rPr>
                                <m:t>𝐯</m:t>
                              </m:r>
                            </m:e>
                            <m:sub>
                              <m:r>
                                <a:rPr lang="en-US" altLang="zh-CN" sz="2000" b="1">
                                  <a:solidFill>
                                    <a:schemeClr val="accent1">
                                      <a:lumMod val="50000"/>
                                    </a:schemeClr>
                                  </a:solidFill>
                                  <a:latin typeface="Cambria Math" panose="02040503050406030204" pitchFamily="18" charset="0"/>
                                  <a:ea typeface="微软雅黑" panose="020B0503020204020204" pitchFamily="34" charset="-122"/>
                                </a:rPr>
                                <m:t>𝟐</m:t>
                              </m:r>
                            </m:sub>
                          </m:sSub>
                          <m:r>
                            <a:rPr lang="en-US" altLang="zh-CN" sz="2000" b="1">
                              <a:solidFill>
                                <a:schemeClr val="accent1">
                                  <a:lumMod val="50000"/>
                                </a:schemeClr>
                              </a:solidFill>
                              <a:latin typeface="Cambria Math" panose="02040503050406030204" pitchFamily="18" charset="0"/>
                              <a:ea typeface="微软雅黑" panose="020B0503020204020204" pitchFamily="34" charset="-122"/>
                            </a:rPr>
                            <m:t>,…,</m:t>
                          </m:r>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a:solidFill>
                                    <a:schemeClr val="accent1">
                                      <a:lumMod val="50000"/>
                                    </a:schemeClr>
                                  </a:solidFill>
                                  <a:latin typeface="Cambria Math" panose="02040503050406030204" pitchFamily="18" charset="0"/>
                                  <a:ea typeface="微软雅黑" panose="020B0503020204020204" pitchFamily="34" charset="-122"/>
                                </a:rPr>
                                <m:t>𝐯</m:t>
                              </m:r>
                            </m:e>
                            <m:sub>
                              <m:r>
                                <a:rPr lang="en-US" altLang="zh-CN" sz="2000" b="1">
                                  <a:solidFill>
                                    <a:schemeClr val="accent1">
                                      <a:lumMod val="50000"/>
                                    </a:schemeClr>
                                  </a:solidFill>
                                  <a:latin typeface="Cambria Math" panose="02040503050406030204" pitchFamily="18" charset="0"/>
                                  <a:ea typeface="微软雅黑" panose="020B0503020204020204" pitchFamily="34" charset="-122"/>
                                </a:rPr>
                                <m:t>𝐍</m:t>
                              </m:r>
                            </m:sub>
                          </m:sSub>
                        </m:e>
                      </m:d>
                      <m:d>
                        <m:dPr>
                          <m:begChr m:val="["/>
                          <m:endChr m:val="]"/>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dPr>
                        <m:e>
                          <m:m>
                            <m:mPr>
                              <m:mcs>
                                <m:mc>
                                  <m:mcPr>
                                    <m:count m:val="3"/>
                                    <m:mcJc m:val="center"/>
                                  </m:mcPr>
                                </m:mc>
                              </m:mcs>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mPr>
                            <m:mr>
                              <m:e>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a:solidFill>
                                          <a:schemeClr val="accent1">
                                            <a:lumMod val="50000"/>
                                          </a:schemeClr>
                                        </a:solidFill>
                                        <a:latin typeface="Cambria Math" panose="02040503050406030204" pitchFamily="18" charset="0"/>
                                        <a:ea typeface="微软雅黑" panose="020B0503020204020204" pitchFamily="34" charset="-122"/>
                                      </a:rPr>
                                      <m:t>𝜆</m:t>
                                    </m:r>
                                  </m:e>
                                  <m:sub>
                                    <m:r>
                                      <a:rPr lang="en-US" altLang="zh-CN" sz="2000" b="1">
                                        <a:solidFill>
                                          <a:schemeClr val="accent1">
                                            <a:lumMod val="50000"/>
                                          </a:schemeClr>
                                        </a:solidFill>
                                        <a:latin typeface="Cambria Math" panose="02040503050406030204" pitchFamily="18" charset="0"/>
                                        <a:ea typeface="微软雅黑" panose="020B0503020204020204" pitchFamily="34" charset="-122"/>
                                      </a:rPr>
                                      <m:t>1</m:t>
                                    </m:r>
                                  </m:sub>
                                </m:sSub>
                              </m:e>
                              <m:e>
                                <m:r>
                                  <a:rPr lang="en-US" altLang="zh-CN" sz="2000" b="1">
                                    <a:solidFill>
                                      <a:schemeClr val="accent1">
                                        <a:lumMod val="50000"/>
                                      </a:schemeClr>
                                    </a:solidFill>
                                    <a:latin typeface="Cambria Math" panose="02040503050406030204" pitchFamily="18" charset="0"/>
                                    <a:ea typeface="微软雅黑" panose="020B0503020204020204" pitchFamily="34" charset="-122"/>
                                  </a:rPr>
                                  <m:t>0</m:t>
                                </m:r>
                              </m:e>
                              <m:e>
                                <m:r>
                                  <a:rPr lang="en-US" altLang="zh-CN" sz="2000" b="1">
                                    <a:solidFill>
                                      <a:schemeClr val="accent1">
                                        <a:lumMod val="50000"/>
                                      </a:schemeClr>
                                    </a:solidFill>
                                    <a:latin typeface="Cambria Math" panose="02040503050406030204" pitchFamily="18" charset="0"/>
                                    <a:ea typeface="微软雅黑" panose="020B0503020204020204" pitchFamily="34" charset="-122"/>
                                  </a:rPr>
                                  <m:t>0</m:t>
                                </m:r>
                              </m:e>
                            </m:mr>
                            <m:mr>
                              <m:e>
                                <m:r>
                                  <a:rPr lang="en-US" altLang="zh-CN" sz="2000" b="1">
                                    <a:solidFill>
                                      <a:schemeClr val="accent1">
                                        <a:lumMod val="50000"/>
                                      </a:schemeClr>
                                    </a:solidFill>
                                    <a:latin typeface="Cambria Math" panose="02040503050406030204" pitchFamily="18" charset="0"/>
                                    <a:ea typeface="微软雅黑" panose="020B0503020204020204" pitchFamily="34" charset="-122"/>
                                  </a:rPr>
                                  <m:t>0</m:t>
                                </m:r>
                              </m:e>
                              <m:e>
                                <m:r>
                                  <a:rPr lang="en-US" altLang="zh-CN" sz="2000" b="1">
                                    <a:solidFill>
                                      <a:schemeClr val="accent1">
                                        <a:lumMod val="50000"/>
                                      </a:schemeClr>
                                    </a:solidFill>
                                    <a:latin typeface="Cambria Math" panose="02040503050406030204" pitchFamily="18" charset="0"/>
                                    <a:ea typeface="微软雅黑" panose="020B0503020204020204" pitchFamily="34" charset="-122"/>
                                  </a:rPr>
                                  <m:t>⋱</m:t>
                                </m:r>
                              </m:e>
                              <m:e>
                                <m:r>
                                  <a:rPr lang="en-US" altLang="zh-CN" sz="2000" b="1">
                                    <a:solidFill>
                                      <a:schemeClr val="accent1">
                                        <a:lumMod val="50000"/>
                                      </a:schemeClr>
                                    </a:solidFill>
                                    <a:latin typeface="Cambria Math" panose="02040503050406030204" pitchFamily="18" charset="0"/>
                                    <a:ea typeface="微软雅黑" panose="020B0503020204020204" pitchFamily="34" charset="-122"/>
                                  </a:rPr>
                                  <m:t>0</m:t>
                                </m:r>
                              </m:e>
                            </m:mr>
                            <m:mr>
                              <m:e>
                                <m:r>
                                  <a:rPr lang="en-US" altLang="zh-CN" sz="2000" b="1">
                                    <a:solidFill>
                                      <a:schemeClr val="accent1">
                                        <a:lumMod val="50000"/>
                                      </a:schemeClr>
                                    </a:solidFill>
                                    <a:latin typeface="Cambria Math" panose="02040503050406030204" pitchFamily="18" charset="0"/>
                                    <a:ea typeface="微软雅黑" panose="020B0503020204020204" pitchFamily="34" charset="-122"/>
                                  </a:rPr>
                                  <m:t>0</m:t>
                                </m:r>
                              </m:e>
                              <m:e>
                                <m:r>
                                  <a:rPr lang="en-US" altLang="zh-CN" sz="2000" b="1">
                                    <a:solidFill>
                                      <a:schemeClr val="accent1">
                                        <a:lumMod val="50000"/>
                                      </a:schemeClr>
                                    </a:solidFill>
                                    <a:latin typeface="Cambria Math" panose="02040503050406030204" pitchFamily="18" charset="0"/>
                                    <a:ea typeface="微软雅黑" panose="020B0503020204020204" pitchFamily="34" charset="-122"/>
                                  </a:rPr>
                                  <m:t>0</m:t>
                                </m:r>
                              </m:e>
                              <m:e>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a:solidFill>
                                          <a:schemeClr val="accent1">
                                            <a:lumMod val="50000"/>
                                          </a:schemeClr>
                                        </a:solidFill>
                                        <a:latin typeface="Cambria Math" panose="02040503050406030204" pitchFamily="18" charset="0"/>
                                        <a:ea typeface="微软雅黑" panose="020B0503020204020204" pitchFamily="34" charset="-122"/>
                                      </a:rPr>
                                      <m:t>𝜆</m:t>
                                    </m:r>
                                  </m:e>
                                  <m:sub>
                                    <m:r>
                                      <a:rPr lang="en-US" altLang="zh-CN" sz="2000" b="1">
                                        <a:solidFill>
                                          <a:schemeClr val="accent1">
                                            <a:lumMod val="50000"/>
                                          </a:schemeClr>
                                        </a:solidFill>
                                        <a:latin typeface="Cambria Math" panose="02040503050406030204" pitchFamily="18" charset="0"/>
                                        <a:ea typeface="微软雅黑" panose="020B0503020204020204" pitchFamily="34" charset="-122"/>
                                      </a:rPr>
                                      <m:t>𝑁</m:t>
                                    </m:r>
                                  </m:sub>
                                </m:sSub>
                              </m:e>
                            </m:mr>
                          </m:m>
                        </m:e>
                      </m:d>
                      <m:sSup>
                        <m:sSupPr>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sSupPr>
                        <m:e>
                          <m:d>
                            <m:dPr>
                              <m:begChr m:val="["/>
                              <m:endChr m:val="]"/>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dPr>
                            <m:e>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a:solidFill>
                                        <a:schemeClr val="accent1">
                                          <a:lumMod val="50000"/>
                                        </a:schemeClr>
                                      </a:solidFill>
                                      <a:latin typeface="Cambria Math" panose="02040503050406030204" pitchFamily="18" charset="0"/>
                                      <a:ea typeface="微软雅黑" panose="020B0503020204020204" pitchFamily="34" charset="-122"/>
                                    </a:rPr>
                                    <m:t>𝐯</m:t>
                                  </m:r>
                                </m:e>
                                <m:sub>
                                  <m:r>
                                    <a:rPr lang="en-US" altLang="zh-CN" sz="2000" b="1">
                                      <a:solidFill>
                                        <a:schemeClr val="accent1">
                                          <a:lumMod val="50000"/>
                                        </a:schemeClr>
                                      </a:solidFill>
                                      <a:latin typeface="Cambria Math" panose="02040503050406030204" pitchFamily="18" charset="0"/>
                                      <a:ea typeface="微软雅黑" panose="020B0503020204020204" pitchFamily="34" charset="-122"/>
                                    </a:rPr>
                                    <m:t>𝟏</m:t>
                                  </m:r>
                                </m:sub>
                              </m:sSub>
                              <m:r>
                                <a:rPr lang="en-US" altLang="zh-CN" sz="2000" b="1">
                                  <a:solidFill>
                                    <a:schemeClr val="accent1">
                                      <a:lumMod val="50000"/>
                                    </a:schemeClr>
                                  </a:solidFill>
                                  <a:latin typeface="Cambria Math" panose="02040503050406030204" pitchFamily="18" charset="0"/>
                                  <a:ea typeface="微软雅黑" panose="020B0503020204020204" pitchFamily="34" charset="-122"/>
                                </a:rPr>
                                <m:t>,</m:t>
                              </m:r>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a:solidFill>
                                        <a:schemeClr val="accent1">
                                          <a:lumMod val="50000"/>
                                        </a:schemeClr>
                                      </a:solidFill>
                                      <a:latin typeface="Cambria Math" panose="02040503050406030204" pitchFamily="18" charset="0"/>
                                      <a:ea typeface="微软雅黑" panose="020B0503020204020204" pitchFamily="34" charset="-122"/>
                                    </a:rPr>
                                    <m:t>𝐯</m:t>
                                  </m:r>
                                </m:e>
                                <m:sub>
                                  <m:r>
                                    <a:rPr lang="en-US" altLang="zh-CN" sz="2000" b="1">
                                      <a:solidFill>
                                        <a:schemeClr val="accent1">
                                          <a:lumMod val="50000"/>
                                        </a:schemeClr>
                                      </a:solidFill>
                                      <a:latin typeface="Cambria Math" panose="02040503050406030204" pitchFamily="18" charset="0"/>
                                      <a:ea typeface="微软雅黑" panose="020B0503020204020204" pitchFamily="34" charset="-122"/>
                                    </a:rPr>
                                    <m:t>𝟐</m:t>
                                  </m:r>
                                </m:sub>
                              </m:sSub>
                              <m:r>
                                <a:rPr lang="en-US" altLang="zh-CN" sz="2000" b="1">
                                  <a:solidFill>
                                    <a:schemeClr val="accent1">
                                      <a:lumMod val="50000"/>
                                    </a:schemeClr>
                                  </a:solidFill>
                                  <a:latin typeface="Cambria Math" panose="02040503050406030204" pitchFamily="18" charset="0"/>
                                  <a:ea typeface="微软雅黑" panose="020B0503020204020204" pitchFamily="34" charset="-122"/>
                                </a:rPr>
                                <m:t>,…,</m:t>
                              </m:r>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sSubPr>
                                <m:e>
                                  <m:r>
                                    <a:rPr lang="en-US" altLang="zh-CN" sz="2000" b="1">
                                      <a:solidFill>
                                        <a:schemeClr val="accent1">
                                          <a:lumMod val="50000"/>
                                        </a:schemeClr>
                                      </a:solidFill>
                                      <a:latin typeface="Cambria Math" panose="02040503050406030204" pitchFamily="18" charset="0"/>
                                      <a:ea typeface="微软雅黑" panose="020B0503020204020204" pitchFamily="34" charset="-122"/>
                                    </a:rPr>
                                    <m:t>𝐯</m:t>
                                  </m:r>
                                </m:e>
                                <m:sub>
                                  <m:r>
                                    <a:rPr lang="en-US" altLang="zh-CN" sz="2000" b="1">
                                      <a:solidFill>
                                        <a:schemeClr val="accent1">
                                          <a:lumMod val="50000"/>
                                        </a:schemeClr>
                                      </a:solidFill>
                                      <a:latin typeface="Cambria Math" panose="02040503050406030204" pitchFamily="18" charset="0"/>
                                      <a:ea typeface="微软雅黑" panose="020B0503020204020204" pitchFamily="34" charset="-122"/>
                                    </a:rPr>
                                    <m:t>𝐍</m:t>
                                  </m:r>
                                </m:sub>
                              </m:sSub>
                            </m:e>
                          </m:d>
                        </m:e>
                        <m:sup>
                          <m:r>
                            <a:rPr lang="en-US" altLang="zh-CN" sz="2000" b="1">
                              <a:solidFill>
                                <a:schemeClr val="accent1">
                                  <a:lumMod val="50000"/>
                                </a:schemeClr>
                              </a:solidFill>
                              <a:latin typeface="Cambria Math" panose="02040503050406030204" pitchFamily="18" charset="0"/>
                              <a:ea typeface="微软雅黑" panose="020B0503020204020204" pitchFamily="34" charset="-122"/>
                            </a:rPr>
                            <m:t>𝑯</m:t>
                          </m:r>
                        </m:sup>
                      </m:sSup>
                    </m:oMath>
                  </m:oMathPara>
                </a14:m>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972185" y="1982804"/>
                <a:ext cx="9601120" cy="1070549"/>
              </a:xfrm>
              <a:prstGeom prst="rect">
                <a:avLst/>
              </a:prstGeom>
              <a:blipFill rotWithShape="1">
                <a:blip r:embed="rId2"/>
                <a:stretch>
                  <a:fillRect t="-31" r="6"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972185" y="3460047"/>
                <a:ext cx="8590851" cy="400110"/>
              </a:xfrm>
              <a:prstGeom prst="rect">
                <a:avLst/>
              </a:prstGeom>
              <a:noFill/>
            </p:spPr>
            <p:txBody>
              <a:bodyPr wrap="square">
                <a:spAutoFit/>
              </a:body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假设在</a:t>
                </a:r>
                <a14:m>
                  <m:oMath xmlns:m="http://schemas.openxmlformats.org/officeDocument/2006/math">
                    <m:r>
                      <a:rPr lang="zh-CN" altLang="en-US" sz="2000" i="1" smtClean="0">
                        <a:solidFill>
                          <a:schemeClr val="accent1">
                            <a:lumMod val="50000"/>
                          </a:schemeClr>
                        </a:solidFill>
                        <a:latin typeface="Cambria Math" panose="02040503050406030204" pitchFamily="18" charset="0"/>
                        <a:ea typeface="微软雅黑" panose="020B0503020204020204" pitchFamily="34" charset="-122"/>
                      </a:rPr>
                      <m:t>𝜃</m:t>
                    </m:r>
                    <m:r>
                      <a:rPr lang="zh-CN" altLang="en-US" sz="2000" i="1">
                        <a:solidFill>
                          <a:schemeClr val="accent1">
                            <a:lumMod val="50000"/>
                          </a:schemeClr>
                        </a:solidFill>
                        <a:latin typeface="Cambria Math" panose="02040503050406030204" pitchFamily="18" charset="0"/>
                        <a:ea typeface="微软雅黑" panose="020B0503020204020204" pitchFamily="34" charset="-122"/>
                      </a:rPr>
                      <m:t>的</m:t>
                    </m:r>
                  </m:oMath>
                </a14:m>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角度上有一个信号，</a:t>
                </a:r>
                <a14:m>
                  <m:oMath xmlns:m="http://schemas.openxmlformats.org/officeDocument/2006/math">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sSubPr>
                      <m:e>
                        <m:r>
                          <m:rPr>
                            <m:sty m:val="p"/>
                          </m:rPr>
                          <a:rPr lang="en-US" altLang="zh-CN" sz="2000" b="1">
                            <a:solidFill>
                              <a:schemeClr val="accent1">
                                <a:lumMod val="50000"/>
                              </a:schemeClr>
                            </a:solidFill>
                            <a:latin typeface="Cambria Math" panose="02040503050406030204" pitchFamily="18" charset="0"/>
                            <a:ea typeface="微软雅黑" panose="020B0503020204020204" pitchFamily="34" charset="-122"/>
                          </a:rPr>
                          <m:t>V</m:t>
                        </m:r>
                      </m:e>
                      <m:sub>
                        <m:r>
                          <m:rPr>
                            <m:sty m:val="p"/>
                          </m:rPr>
                          <a:rPr lang="en-US" altLang="zh-CN" sz="2000" b="1">
                            <a:solidFill>
                              <a:schemeClr val="accent1">
                                <a:lumMod val="50000"/>
                              </a:schemeClr>
                            </a:solidFill>
                            <a:latin typeface="Cambria Math" panose="02040503050406030204" pitchFamily="18" charset="0"/>
                            <a:ea typeface="微软雅黑" panose="020B0503020204020204" pitchFamily="34" charset="-122"/>
                          </a:rPr>
                          <m:t>noise</m:t>
                        </m:r>
                      </m:sub>
                    </m:sSub>
                    <m:r>
                      <a:rPr lang="zh-CN" altLang="en-US" sz="2000" b="1">
                        <a:solidFill>
                          <a:schemeClr val="accent1">
                            <a:lumMod val="50000"/>
                          </a:schemeClr>
                        </a:solidFill>
                        <a:latin typeface="Cambria Math" panose="02040503050406030204" pitchFamily="18" charset="0"/>
                        <a:ea typeface="微软雅黑" panose="020B0503020204020204" pitchFamily="34" charset="-122"/>
                      </a:rPr>
                      <m:t>𝐚</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𝜃</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oMath>
                </a14:m>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 将会是一个很小的值</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972185" y="3460047"/>
                <a:ext cx="8590851" cy="400110"/>
              </a:xfrm>
              <a:prstGeom prst="rect">
                <a:avLst/>
              </a:prstGeom>
              <a:blipFill rotWithShape="1">
                <a:blip r:embed="rId3"/>
                <a:stretch>
                  <a:fillRect t="-142" r="7" b="1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972184" y="4393270"/>
                <a:ext cx="8590851" cy="576825"/>
              </a:xfrm>
              <a:prstGeom prst="rect">
                <a:avLst/>
              </a:prstGeom>
              <a:noFill/>
            </p:spPr>
            <p:txBody>
              <a:bodyPr wrap="square">
                <a:spAutoFit/>
              </a:bodyPr>
              <a:lstStyle/>
              <a:p>
                <a14:m>
                  <m:oMath xmlns:m="http://schemas.openxmlformats.org/officeDocument/2006/math">
                    <m:r>
                      <a:rPr lang="zh-CN" altLang="en-US" sz="2000" b="1">
                        <a:solidFill>
                          <a:schemeClr val="accent1">
                            <a:lumMod val="50000"/>
                          </a:schemeClr>
                        </a:solidFill>
                        <a:latin typeface="Cambria Math" panose="02040503050406030204" pitchFamily="18" charset="0"/>
                        <a:ea typeface="微软雅黑" panose="020B0503020204020204" pitchFamily="34" charset="-122"/>
                      </a:rPr>
                      <m:t>定义一个函数：</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𝑃</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𝜃</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f>
                      <m:f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fPr>
                      <m:num>
                        <m:r>
                          <a:rPr lang="zh-CN" altLang="en-US" sz="2000" b="1">
                            <a:solidFill>
                              <a:schemeClr val="accent1">
                                <a:lumMod val="50000"/>
                              </a:schemeClr>
                            </a:solidFill>
                            <a:latin typeface="Cambria Math" panose="02040503050406030204" pitchFamily="18" charset="0"/>
                            <a:ea typeface="微软雅黑" panose="020B0503020204020204" pitchFamily="34" charset="-122"/>
                          </a:rPr>
                          <m:t>1</m:t>
                        </m:r>
                      </m:num>
                      <m:den>
                        <m:sSup>
                          <m:sSupPr>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sSupPr>
                          <m:e>
                            <m:d>
                              <m:dPr>
                                <m:begChr m:val="‖"/>
                                <m:endChr m:val="‖"/>
                                <m:ctrlPr>
                                  <a:rPr lang="zh-CN" altLang="en-US" sz="2000" b="1" i="1">
                                    <a:solidFill>
                                      <a:schemeClr val="accent1">
                                        <a:lumMod val="50000"/>
                                      </a:schemeClr>
                                    </a:solidFill>
                                    <a:latin typeface="Cambria Math" panose="02040503050406030204" pitchFamily="18" charset="0"/>
                                    <a:ea typeface="微软雅黑" panose="020B0503020204020204" pitchFamily="34" charset="-122"/>
                                  </a:rPr>
                                </m:ctrlPr>
                              </m:dPr>
                              <m:e>
                                <m:sSub>
                                  <m:sSubPr>
                                    <m:ctrlPr>
                                      <a:rPr lang="en-US" altLang="zh-CN" sz="2000" b="1" i="1">
                                        <a:solidFill>
                                          <a:schemeClr val="accent1">
                                            <a:lumMod val="50000"/>
                                          </a:schemeClr>
                                        </a:solidFill>
                                        <a:latin typeface="Cambria Math" panose="02040503050406030204" pitchFamily="18" charset="0"/>
                                        <a:ea typeface="微软雅黑" panose="020B0503020204020204" pitchFamily="34" charset="-122"/>
                                      </a:rPr>
                                    </m:ctrlPr>
                                  </m:sSubPr>
                                  <m:e>
                                    <m:r>
                                      <m:rPr>
                                        <m:sty m:val="p"/>
                                      </m:rPr>
                                      <a:rPr lang="en-US" altLang="zh-CN" sz="2000" b="1">
                                        <a:solidFill>
                                          <a:schemeClr val="accent1">
                                            <a:lumMod val="50000"/>
                                          </a:schemeClr>
                                        </a:solidFill>
                                        <a:latin typeface="Cambria Math" panose="02040503050406030204" pitchFamily="18" charset="0"/>
                                        <a:ea typeface="微软雅黑" panose="020B0503020204020204" pitchFamily="34" charset="-122"/>
                                      </a:rPr>
                                      <m:t>V</m:t>
                                    </m:r>
                                  </m:e>
                                  <m:sub>
                                    <m:r>
                                      <m:rPr>
                                        <m:sty m:val="p"/>
                                      </m:rPr>
                                      <a:rPr lang="en-US" altLang="zh-CN" sz="2000" b="1">
                                        <a:solidFill>
                                          <a:schemeClr val="accent1">
                                            <a:lumMod val="50000"/>
                                          </a:schemeClr>
                                        </a:solidFill>
                                        <a:latin typeface="Cambria Math" panose="02040503050406030204" pitchFamily="18" charset="0"/>
                                        <a:ea typeface="微软雅黑" panose="020B0503020204020204" pitchFamily="34" charset="-122"/>
                                      </a:rPr>
                                      <m:t>noise</m:t>
                                    </m:r>
                                  </m:sub>
                                </m:sSub>
                                <m:r>
                                  <a:rPr lang="zh-CN" altLang="en-US" sz="2000" b="1">
                                    <a:solidFill>
                                      <a:schemeClr val="accent1">
                                        <a:lumMod val="50000"/>
                                      </a:schemeClr>
                                    </a:solidFill>
                                    <a:latin typeface="Cambria Math" panose="02040503050406030204" pitchFamily="18" charset="0"/>
                                    <a:ea typeface="微软雅黑" panose="020B0503020204020204" pitchFamily="34" charset="-122"/>
                                  </a:rPr>
                                  <m:t>𝐚</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r>
                                  <a:rPr lang="zh-CN" altLang="en-US" sz="2000" b="1">
                                    <a:solidFill>
                                      <a:schemeClr val="accent1">
                                        <a:lumMod val="50000"/>
                                      </a:schemeClr>
                                    </a:solidFill>
                                    <a:latin typeface="Cambria Math" panose="02040503050406030204" pitchFamily="18" charset="0"/>
                                    <a:ea typeface="微软雅黑" panose="020B0503020204020204" pitchFamily="34" charset="-122"/>
                                  </a:rPr>
                                  <m:t>𝜃</m:t>
                                </m:r>
                                <m:r>
                                  <a:rPr lang="zh-CN" altLang="en-US" sz="2000" b="1">
                                    <a:solidFill>
                                      <a:schemeClr val="accent1">
                                        <a:lumMod val="50000"/>
                                      </a:schemeClr>
                                    </a:solidFill>
                                    <a:latin typeface="Cambria Math" panose="02040503050406030204" pitchFamily="18" charset="0"/>
                                    <a:ea typeface="微软雅黑" panose="020B0503020204020204" pitchFamily="34" charset="-122"/>
                                  </a:rPr>
                                  <m:t>)</m:t>
                                </m:r>
                              </m:e>
                            </m:d>
                          </m:e>
                          <m:sup>
                            <m:r>
                              <a:rPr lang="zh-CN" altLang="en-US" sz="2000" b="1">
                                <a:solidFill>
                                  <a:schemeClr val="accent1">
                                    <a:lumMod val="50000"/>
                                  </a:schemeClr>
                                </a:solidFill>
                                <a:latin typeface="Cambria Math" panose="02040503050406030204" pitchFamily="18" charset="0"/>
                                <a:ea typeface="微软雅黑" panose="020B0503020204020204" pitchFamily="34" charset="-122"/>
                              </a:rPr>
                              <m:t>2</m:t>
                            </m:r>
                          </m:sup>
                        </m:sSup>
                      </m:den>
                    </m:f>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当监测到信号的时候会出现一个峰值</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972184" y="4393270"/>
                <a:ext cx="8590851" cy="576825"/>
              </a:xfrm>
              <a:prstGeom prst="rect">
                <a:avLst/>
              </a:prstGeom>
              <a:blipFill rotWithShape="1">
                <a:blip r:embed="rId4"/>
                <a:stretch>
                  <a:fillRect l="-7" t="-59" r="7" b="10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973695" y="1294765"/>
            <a:ext cx="3141980" cy="460375"/>
          </a:xfrm>
          <a:prstGeom prst="rect">
            <a:avLst/>
          </a:prstGeom>
          <a:noFill/>
        </p:spPr>
        <p:txBody>
          <a:bodyPr wrap="square" rtlCol="0">
            <a:spAutoFit/>
          </a:bodyPr>
          <a:lstStyle/>
          <a:p>
            <a:r>
              <a:rPr lang="en-US" altLang="zh-CN" sz="2400">
                <a:solidFill>
                  <a:srgbClr val="FF0000"/>
                </a:solidFill>
                <a:latin typeface="Arial" panose="020B0604020202020204" pitchFamily="34" charset="0"/>
                <a:cs typeface="Arial" panose="020B0604020202020204" pitchFamily="34" charset="0"/>
              </a:rPr>
              <a:t>Full Duplex!</a:t>
            </a:r>
            <a:endParaRPr lang="en-US" altLang="zh-CN" sz="2400">
              <a:solidFill>
                <a:srgbClr val="FF0000"/>
              </a:solidFill>
              <a:latin typeface="Arial" panose="020B0604020202020204" pitchFamily="34" charset="0"/>
              <a:cs typeface="Arial" panose="020B0604020202020204" pitchFamily="34" charset="0"/>
            </a:endParaRPr>
          </a:p>
        </p:txBody>
      </p:sp>
      <p:sp>
        <p:nvSpPr>
          <p:cNvPr id="8" name="灯片编号占位符 7"/>
          <p:cNvSpPr>
            <a:spLocks noGrp="1"/>
          </p:cNvSpPr>
          <p:nvPr>
            <p:ph type="sldNum" sz="quarter" idx="12"/>
          </p:nvPr>
        </p:nvSpPr>
        <p:spPr/>
        <p:txBody>
          <a:bodyPr/>
          <a:lstStyle/>
          <a:p>
            <a:fld id="{11111CF7-3CEA-4476-AA1D-FDB53D59C6A7}" type="slidenum">
              <a:rPr lang="zh-CN" altLang="en-US" smtClean="0"/>
            </a:fld>
            <a:endParaRPr lang="zh-CN" altLang="en-US"/>
          </a:p>
        </p:txBody>
      </p:sp>
      <p:pic>
        <p:nvPicPr>
          <p:cNvPr id="4100" name="Picture 4" descr="5g Base Station Icon Clipart , Png Download - Cell Tower, Transparent Png -  kind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01726" y="1857374"/>
            <a:ext cx="2452754" cy="31432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ee icon - Free vector icons - Free SVG, PSD, PNG, EPS, Ai &amp; Icon Fo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9213"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箭头连接符 8"/>
          <p:cNvCxnSpPr/>
          <p:nvPr/>
        </p:nvCxnSpPr>
        <p:spPr>
          <a:xfrm>
            <a:off x="3952875" y="2438400"/>
            <a:ext cx="4738688" cy="666750"/>
          </a:xfrm>
          <a:prstGeom prst="straightConnector1">
            <a:avLst/>
          </a:prstGeom>
          <a:ln w="57150">
            <a:solidFill>
              <a:srgbClr val="2BB7B3"/>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524500" y="2167086"/>
            <a:ext cx="1736886"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Data Signals</a:t>
            </a:r>
            <a:endParaRPr lang="zh-CN" altLang="en-US" sz="2400" b="1" dirty="0">
              <a:latin typeface="Calibri" panose="020F0502020204030204" pitchFamily="34" charset="0"/>
              <a:cs typeface="Calibri" panose="020F0502020204030204" pitchFamily="34" charset="0"/>
            </a:endParaRPr>
          </a:p>
        </p:txBody>
      </p:sp>
      <p:cxnSp>
        <p:nvCxnSpPr>
          <p:cNvPr id="12" name="直接箭头连接符 11"/>
          <p:cNvCxnSpPr/>
          <p:nvPr/>
        </p:nvCxnSpPr>
        <p:spPr>
          <a:xfrm>
            <a:off x="3952875" y="3043088"/>
            <a:ext cx="4738688" cy="666750"/>
          </a:xfrm>
          <a:prstGeom prst="straightConnector1">
            <a:avLst/>
          </a:prstGeom>
          <a:ln w="57150">
            <a:solidFill>
              <a:srgbClr val="2BB7B3"/>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096000" y="3662510"/>
            <a:ext cx="790024"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Echo</a:t>
            </a:r>
            <a:endParaRPr lang="zh-CN" altLang="en-US" sz="24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 name="文本框 13"/>
              <p:cNvSpPr txBox="1"/>
              <p:nvPr/>
            </p:nvSpPr>
            <p:spPr>
              <a:xfrm>
                <a:off x="1838325" y="1312366"/>
                <a:ext cx="817853"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𝒙</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oMath>
                  </m:oMathPara>
                </a14:m>
                <a:endParaRPr lang="zh-CN" altLang="en-US" sz="2400" b="1" dirty="0">
                  <a:latin typeface="Calibri" panose="020F0502020204030204" pitchFamily="34" charset="0"/>
                  <a:cs typeface="Calibri" panose="020F0502020204030204" pitchFamily="34"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838325" y="1312366"/>
                <a:ext cx="817853" cy="461665"/>
              </a:xfrm>
              <a:prstGeom prst="rect">
                <a:avLst/>
              </a:prstGeom>
              <a:blipFill rotWithShape="1">
                <a:blip r:embed="rId3"/>
                <a:stretch>
                  <a:fillRect t="-99" r="74" b="1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8267700" y="2001014"/>
                <a:ext cx="3509872" cy="79380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𝜶</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latin typeface="Cambria Math" panose="02040503050406030204" pitchFamily="18" charset="0"/>
                              <a:cs typeface="Calibri" panose="020F0502020204030204" pitchFamily="34" charset="0"/>
                            </a:rPr>
                            <m:t>𝝉</m:t>
                          </m:r>
                        </m:e>
                      </m:d>
                      <m:r>
                        <a:rPr lang="en-US" altLang="zh-CN" sz="2400" b="1" i="1" dirty="0" smtClean="0">
                          <a:latin typeface="Cambria Math" panose="02040503050406030204" pitchFamily="18" charset="0"/>
                          <a:cs typeface="Calibri" panose="020F0502020204030204" pitchFamily="34" charset="0"/>
                        </a:rPr>
                        <m:t>  </m:t>
                      </m:r>
                      <m:r>
                        <a:rPr lang="en-US" altLang="zh-CN" sz="2400" b="1" i="1" dirty="0" smtClean="0">
                          <a:latin typeface="Cambria Math" panose="02040503050406030204" pitchFamily="18" charset="0"/>
                          <a:cs typeface="Calibri" panose="020F0502020204030204" pitchFamily="34" charset="0"/>
                        </a:rPr>
                        <m:t>𝒘𝒉𝒆𝒓𝒆</m:t>
                      </m:r>
                      <m:r>
                        <a:rPr lang="en-US" altLang="zh-CN" sz="2400" b="1" i="1" dirty="0" smtClean="0">
                          <a:latin typeface="Cambria Math" panose="02040503050406030204" pitchFamily="18" charset="0"/>
                          <a:cs typeface="Calibri" panose="020F0502020204030204" pitchFamily="34" charset="0"/>
                        </a:rPr>
                        <m:t>  </m:t>
                      </m:r>
                      <m:r>
                        <a:rPr lang="en-US" altLang="zh-CN" sz="2400" b="1" i="1" dirty="0" smtClean="0">
                          <a:latin typeface="Cambria Math" panose="02040503050406030204" pitchFamily="18" charset="0"/>
                          <a:cs typeface="Calibri" panose="020F0502020204030204" pitchFamily="34" charset="0"/>
                        </a:rPr>
                        <m:t>𝝉</m:t>
                      </m:r>
                      <m:r>
                        <a:rPr lang="en-US" altLang="zh-CN" sz="2400" b="1" i="1" dirty="0" smtClean="0">
                          <a:latin typeface="Cambria Math" panose="02040503050406030204" pitchFamily="18" charset="0"/>
                          <a:cs typeface="Calibri" panose="020F0502020204030204" pitchFamily="34" charset="0"/>
                        </a:rPr>
                        <m:t>=</m:t>
                      </m:r>
                      <m:f>
                        <m:fPr>
                          <m:ctrlPr>
                            <a:rPr lang="en-US" altLang="zh-CN" sz="2400" b="1" i="1" dirty="0" smtClean="0">
                              <a:latin typeface="Cambria Math" panose="02040503050406030204" pitchFamily="18" charset="0"/>
                              <a:cs typeface="Calibri" panose="020F0502020204030204" pitchFamily="34" charset="0"/>
                            </a:rPr>
                          </m:ctrlPr>
                        </m:fPr>
                        <m:num>
                          <m:r>
                            <a:rPr lang="en-US" altLang="zh-CN" sz="2400" b="1" i="1" dirty="0" smtClean="0">
                              <a:latin typeface="Cambria Math" panose="02040503050406030204" pitchFamily="18" charset="0"/>
                              <a:cs typeface="Calibri" panose="020F0502020204030204" pitchFamily="34" charset="0"/>
                            </a:rPr>
                            <m:t>𝒅</m:t>
                          </m:r>
                        </m:num>
                        <m:den>
                          <m:r>
                            <a:rPr lang="en-US" altLang="zh-CN" sz="2400" b="1" i="1" dirty="0" smtClean="0">
                              <a:latin typeface="Cambria Math" panose="02040503050406030204" pitchFamily="18" charset="0"/>
                              <a:cs typeface="Calibri" panose="020F0502020204030204" pitchFamily="34" charset="0"/>
                            </a:rPr>
                            <m:t>𝒄</m:t>
                          </m:r>
                        </m:den>
                      </m:f>
                    </m:oMath>
                  </m:oMathPara>
                </a14:m>
                <a:endParaRPr lang="zh-CN" altLang="en-US" sz="2400" b="1" dirty="0">
                  <a:latin typeface="Calibri" panose="020F0502020204030204" pitchFamily="34" charset="0"/>
                  <a:cs typeface="Calibri" panose="020F0502020204030204" pitchFamily="3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8267700" y="2001014"/>
                <a:ext cx="3509872" cy="793807"/>
              </a:xfrm>
              <a:prstGeom prst="rect">
                <a:avLst/>
              </a:prstGeom>
              <a:blipFill rotWithShape="1">
                <a:blip r:embed="rId4"/>
                <a:stretch>
                  <a:fillRect t="-16" r="6" b="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2180459" y="5216472"/>
                <a:ext cx="9030466" cy="1001172"/>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US" altLang="zh-CN" sz="2400" b="1" i="1" dirty="0" smtClean="0">
                        <a:solidFill>
                          <a:srgbClr val="ED6C00"/>
                        </a:solidFill>
                        <a:latin typeface="Cambria Math" panose="02040503050406030204" pitchFamily="18" charset="0"/>
                        <a:cs typeface="Calibri" panose="020F0502020204030204" pitchFamily="34" charset="0"/>
                      </a:rPr>
                      <m:t>𝜷</m:t>
                    </m:r>
                  </m:oMath>
                </a14:m>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is</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due</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to</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the</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pathloss</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of</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echo</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path</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radar cross-section (RCS)</a:t>
                </a:r>
                <a:endParaRPr lang="en-US" altLang="zh-CN" sz="24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14:m>
                  <m:oMath xmlns:m="http://schemas.openxmlformats.org/officeDocument/2006/math">
                    <m:r>
                      <a:rPr lang="en-US" altLang="zh-CN" sz="2400" b="1" i="1" dirty="0" smtClean="0">
                        <a:solidFill>
                          <a:srgbClr val="ED6C00"/>
                        </a:solidFill>
                        <a:latin typeface="Cambria Math" panose="02040503050406030204" pitchFamily="18" charset="0"/>
                        <a:cs typeface="Calibri" panose="020F0502020204030204" pitchFamily="34" charset="0"/>
                      </a:rPr>
                      <m:t>𝒇</m:t>
                    </m:r>
                  </m:oMath>
                </a14:m>
                <a:r>
                  <a:rPr lang="en-US" altLang="zh-CN" sz="2400" b="1" dirty="0">
                    <a:latin typeface="Calibri" panose="020F0502020204030204" pitchFamily="34" charset="0"/>
                    <a:cs typeface="Calibri" panose="020F0502020204030204" pitchFamily="34" charset="0"/>
                  </a:rPr>
                  <a:t>  is the Doppler frequency = </a:t>
                </a:r>
                <a14:m>
                  <m:oMath xmlns:m="http://schemas.openxmlformats.org/officeDocument/2006/math">
                    <m:f>
                      <m:fPr>
                        <m:ctrlPr>
                          <a:rPr lang="en-US" altLang="zh-CN" sz="2400" b="1" i="1" smtClean="0">
                            <a:latin typeface="Cambria Math" panose="02040503050406030204" pitchFamily="18" charset="0"/>
                            <a:cs typeface="Calibri" panose="020F0502020204030204" pitchFamily="34" charset="0"/>
                          </a:rPr>
                        </m:ctrlPr>
                      </m:fPr>
                      <m:num>
                        <m:r>
                          <a:rPr lang="en-US" altLang="zh-CN" sz="2400" b="1" i="1" smtClean="0">
                            <a:latin typeface="Cambria Math" panose="02040503050406030204" pitchFamily="18" charset="0"/>
                            <a:cs typeface="Calibri" panose="020F0502020204030204" pitchFamily="34" charset="0"/>
                          </a:rPr>
                          <m:t>𝟐</m:t>
                        </m:r>
                        <m:r>
                          <a:rPr lang="en-US" altLang="zh-CN" sz="2400" b="1" i="0" smtClean="0">
                            <a:latin typeface="Cambria Math" panose="02040503050406030204" pitchFamily="18" charset="0"/>
                            <a:cs typeface="Calibri" panose="020F0502020204030204" pitchFamily="34" charset="0"/>
                          </a:rPr>
                          <m:t>𝐯</m:t>
                        </m:r>
                        <m:sSub>
                          <m:sSubPr>
                            <m:ctrlPr>
                              <a:rPr lang="en-US" altLang="zh-CN" sz="2400" b="1" i="1" smtClean="0">
                                <a:latin typeface="Cambria Math" panose="02040503050406030204" pitchFamily="18" charset="0"/>
                                <a:cs typeface="Calibri" panose="020F0502020204030204" pitchFamily="34" charset="0"/>
                              </a:rPr>
                            </m:ctrlPr>
                          </m:sSubPr>
                          <m:e>
                            <m:r>
                              <a:rPr lang="en-US" altLang="zh-CN" sz="2400" b="1" i="0" smtClean="0">
                                <a:latin typeface="Cambria Math" panose="02040503050406030204" pitchFamily="18" charset="0"/>
                                <a:cs typeface="Calibri" panose="020F0502020204030204" pitchFamily="34" charset="0"/>
                              </a:rPr>
                              <m:t>𝐟</m:t>
                            </m:r>
                          </m:e>
                          <m:sub>
                            <m:r>
                              <a:rPr lang="en-US" altLang="zh-CN" sz="2400" b="1" i="0" smtClean="0">
                                <a:latin typeface="Cambria Math" panose="02040503050406030204" pitchFamily="18" charset="0"/>
                                <a:cs typeface="Calibri" panose="020F0502020204030204" pitchFamily="34" charset="0"/>
                              </a:rPr>
                              <m:t>𝐜</m:t>
                            </m:r>
                          </m:sub>
                        </m:sSub>
                      </m:num>
                      <m:den>
                        <m:r>
                          <a:rPr lang="en-US" altLang="zh-CN" sz="2400" b="1" i="0" smtClean="0">
                            <a:latin typeface="Cambria Math" panose="02040503050406030204" pitchFamily="18" charset="0"/>
                            <a:cs typeface="Calibri" panose="020F0502020204030204" pitchFamily="34" charset="0"/>
                          </a:rPr>
                          <m:t>𝐜</m:t>
                        </m:r>
                      </m:den>
                    </m:f>
                  </m:oMath>
                </a14:m>
                <a:endParaRPr lang="en-US" altLang="zh-CN" sz="2400" b="1" dirty="0">
                  <a:latin typeface="Calibri" panose="020F0502020204030204" pitchFamily="34" charset="0"/>
                  <a:cs typeface="Calibri" panose="020F0502020204030204" pitchFamily="3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2180459" y="5216472"/>
                <a:ext cx="9030466" cy="1001172"/>
              </a:xfrm>
              <a:prstGeom prst="rect">
                <a:avLst/>
              </a:prstGeom>
              <a:blipFill rotWithShape="1">
                <a:blip r:embed="rId5"/>
                <a:stretch>
                  <a:fillRect l="-6" t="-58"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1165386" y="3848903"/>
                <a:ext cx="6096000" cy="476028"/>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libri" panose="020F0502020204030204" pitchFamily="34" charset="0"/>
                        </a:rPr>
                        <m:t>𝜶</m:t>
                      </m:r>
                      <m:r>
                        <a:rPr lang="en-US" altLang="zh-CN" sz="2400" b="1" i="1" dirty="0" smtClean="0">
                          <a:solidFill>
                            <a:srgbClr val="ED6C00"/>
                          </a:solidFill>
                          <a:latin typeface="Cambria Math" panose="02040503050406030204" pitchFamily="18" charset="0"/>
                          <a:cs typeface="Calibri" panose="020F0502020204030204" pitchFamily="34" charset="0"/>
                        </a:rPr>
                        <m:t>𝜷</m:t>
                      </m:r>
                      <m:r>
                        <a:rPr lang="en-US" altLang="zh-CN" sz="2400" b="1" i="1" dirty="0" smtClean="0">
                          <a:latin typeface="Cambria Math" panose="02040503050406030204" pitchFamily="18" charset="0"/>
                          <a:cs typeface="Calibri" panose="020F0502020204030204" pitchFamily="34" charset="0"/>
                        </a:rPr>
                        <m:t>𝒙</m:t>
                      </m:r>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libri" panose="020F0502020204030204" pitchFamily="34" charset="0"/>
                            </a:rPr>
                            <m:t>𝒕</m:t>
                          </m:r>
                          <m:r>
                            <a:rPr lang="en-US" altLang="zh-CN" sz="2400" b="1" i="1" dirty="0" smtClean="0">
                              <a:latin typeface="Cambria Math" panose="02040503050406030204" pitchFamily="18" charset="0"/>
                              <a:cs typeface="Calibri" panose="020F0502020204030204" pitchFamily="34" charset="0"/>
                            </a:rPr>
                            <m:t>−</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latin typeface="Cambria Math" panose="02040503050406030204" pitchFamily="18" charset="0"/>
                              <a:cs typeface="Calibri" panose="020F0502020204030204" pitchFamily="34" charset="0"/>
                            </a:rPr>
                            <m:t>𝝉</m:t>
                          </m:r>
                        </m:e>
                      </m:d>
                      <m:sSup>
                        <m:sSupPr>
                          <m:ctrlPr>
                            <a:rPr lang="en-US" altLang="zh-CN" sz="2400" b="1" i="1" dirty="0" smtClean="0">
                              <a:solidFill>
                                <a:srgbClr val="ED6C00"/>
                              </a:solidFill>
                              <a:latin typeface="Cambria Math" panose="02040503050406030204" pitchFamily="18" charset="0"/>
                              <a:cs typeface="Calibri" panose="020F0502020204030204" pitchFamily="34" charset="0"/>
                            </a:rPr>
                          </m:ctrlPr>
                        </m:sSupPr>
                        <m:e>
                          <m:r>
                            <a:rPr lang="en-US" altLang="zh-CN" sz="2400" b="1" i="1" dirty="0" smtClean="0">
                              <a:solidFill>
                                <a:srgbClr val="ED6C00"/>
                              </a:solidFill>
                              <a:latin typeface="Cambria Math" panose="02040503050406030204" pitchFamily="18" charset="0"/>
                              <a:cs typeface="Calibri" panose="020F0502020204030204" pitchFamily="34" charset="0"/>
                            </a:rPr>
                            <m:t>𝒆</m:t>
                          </m:r>
                        </m:e>
                        <m:sup>
                          <m:r>
                            <a:rPr lang="en-US" altLang="zh-CN" sz="2400" b="1" i="1" dirty="0" smtClean="0">
                              <a:solidFill>
                                <a:srgbClr val="ED6C00"/>
                              </a:solidFill>
                              <a:latin typeface="Cambria Math" panose="02040503050406030204" pitchFamily="18" charset="0"/>
                              <a:cs typeface="Calibri" panose="020F0502020204030204" pitchFamily="34" charset="0"/>
                            </a:rPr>
                            <m:t>𝒋</m:t>
                          </m:r>
                          <m:r>
                            <a:rPr lang="en-US" altLang="zh-CN" sz="2400" b="1" i="1" dirty="0" smtClean="0">
                              <a:solidFill>
                                <a:srgbClr val="ED6C00"/>
                              </a:solidFill>
                              <a:latin typeface="Cambria Math" panose="02040503050406030204" pitchFamily="18" charset="0"/>
                              <a:cs typeface="Calibri" panose="020F0502020204030204" pitchFamily="34" charset="0"/>
                            </a:rPr>
                            <m:t>𝟐</m:t>
                          </m:r>
                          <m:r>
                            <a:rPr lang="en-US" altLang="zh-CN" sz="2400" b="1" i="1" dirty="0" smtClean="0">
                              <a:solidFill>
                                <a:srgbClr val="ED6C00"/>
                              </a:solidFill>
                              <a:latin typeface="Cambria Math" panose="02040503050406030204" pitchFamily="18" charset="0"/>
                              <a:cs typeface="Calibri" panose="020F0502020204030204" pitchFamily="34" charset="0"/>
                            </a:rPr>
                            <m:t>𝝅</m:t>
                          </m:r>
                          <m:r>
                            <a:rPr lang="en-US" altLang="zh-CN" sz="2400" b="1" i="1" dirty="0" smtClean="0">
                              <a:solidFill>
                                <a:srgbClr val="ED6C00"/>
                              </a:solidFill>
                              <a:latin typeface="Cambria Math" panose="02040503050406030204" pitchFamily="18" charset="0"/>
                              <a:cs typeface="Calibri" panose="020F0502020204030204" pitchFamily="34" charset="0"/>
                            </a:rPr>
                            <m:t>𝒇𝒕</m:t>
                          </m:r>
                        </m:sup>
                      </m:sSup>
                    </m:oMath>
                  </m:oMathPara>
                </a14:m>
                <a:endParaRPr lang="zh-CN" altLang="en-US" sz="2400" dirty="0"/>
              </a:p>
            </p:txBody>
          </p:sp>
        </mc:Choice>
        <mc:Fallback>
          <p:sp>
            <p:nvSpPr>
              <p:cNvPr id="17" name="文本框 16"/>
              <p:cNvSpPr txBox="1">
                <a:spLocks noRot="1" noChangeAspect="1" noMove="1" noResize="1" noEditPoints="1" noAdjustHandles="1" noChangeArrowheads="1" noChangeShapeType="1" noTextEdit="1"/>
              </p:cNvSpPr>
              <p:nvPr/>
            </p:nvSpPr>
            <p:spPr>
              <a:xfrm>
                <a:off x="1165386" y="3848903"/>
                <a:ext cx="6096000" cy="476028"/>
              </a:xfrm>
              <a:prstGeom prst="rect">
                <a:avLst/>
              </a:prstGeom>
              <a:blipFill rotWithShape="1">
                <a:blip r:embed="rId6"/>
                <a:stretch>
                  <a:fillRect l="-3" t="-35" r="3" b="122"/>
                </a:stretch>
              </a:blipFill>
            </p:spPr>
            <p:txBody>
              <a:bodyPr/>
              <a:lstStyle/>
              <a:p>
                <a:r>
                  <a:rPr lang="zh-CN" altLang="en-US">
                    <a:noFill/>
                  </a:rPr>
                  <a:t> </a:t>
                </a:r>
              </a:p>
            </p:txBody>
          </p:sp>
        </mc:Fallback>
      </mc:AlternateContent>
      <p:cxnSp>
        <p:nvCxnSpPr>
          <p:cNvPr id="18" name="直接箭头连接符 17"/>
          <p:cNvCxnSpPr/>
          <p:nvPr/>
        </p:nvCxnSpPr>
        <p:spPr>
          <a:xfrm>
            <a:off x="9505950" y="4500562"/>
            <a:ext cx="1847850" cy="0"/>
          </a:xfrm>
          <a:prstGeom prst="straightConnector1">
            <a:avLst/>
          </a:prstGeom>
          <a:ln w="38100">
            <a:solidFill>
              <a:srgbClr val="ED6C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763125" y="4460447"/>
            <a:ext cx="1419235"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Velocity v</a:t>
            </a:r>
            <a:endParaRPr lang="zh-CN" altLang="en-US" sz="2400" b="1" dirty="0">
              <a:latin typeface="Calibri" panose="020F0502020204030204" pitchFamily="34" charset="0"/>
              <a:cs typeface="Calibri" panose="020F0502020204030204" pitchFamily="34" charset="0"/>
            </a:endParaRPr>
          </a:p>
        </p:txBody>
      </p:sp>
      <p:grpSp>
        <p:nvGrpSpPr>
          <p:cNvPr id="20" name="组合 19"/>
          <p:cNvGrpSpPr/>
          <p:nvPr/>
        </p:nvGrpSpPr>
        <p:grpSpPr>
          <a:xfrm>
            <a:off x="0" y="-104141"/>
            <a:ext cx="4857115" cy="1114836"/>
            <a:chOff x="0" y="-15241"/>
            <a:chExt cx="4857115" cy="1114836"/>
          </a:xfrm>
        </p:grpSpPr>
        <p:sp>
          <p:nvSpPr>
            <p:cNvPr id="21" name="文本框 20"/>
            <p:cNvSpPr txBox="1"/>
            <p:nvPr/>
          </p:nvSpPr>
          <p:spPr>
            <a:xfrm>
              <a:off x="0" y="149959"/>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a:solidFill>
                    <a:srgbClr val="5B9BD5">
                      <a:lumMod val="50000"/>
                    </a:srgbClr>
                  </a:solidFill>
                  <a:latin typeface="思源黑体 CN Heavy" panose="020B0A00000000000000" pitchFamily="34" charset="-122"/>
                  <a:ea typeface="思源黑体 CN Heavy" panose="020B0A00000000000000" pitchFamily="34" charset="-122"/>
                  <a:cs typeface="+mn-ea"/>
                  <a:sym typeface="+mn-lt"/>
                </a:rPr>
                <a:t>1 Theoretical analysis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22" name="矩形 21"/>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23" name="文本框 22"/>
          <p:cNvSpPr txBox="1"/>
          <p:nvPr/>
        </p:nvSpPr>
        <p:spPr>
          <a:xfrm>
            <a:off x="972185" y="652780"/>
            <a:ext cx="4301151" cy="922020"/>
          </a:xfrm>
          <a:prstGeom prst="rect">
            <a:avLst/>
          </a:prstGeom>
          <a:noFill/>
        </p:spPr>
        <p:txBody>
          <a:bodyPr wrap="square" rtlCol="0">
            <a:spAutoFit/>
          </a:bodyPr>
          <a:lstStyle/>
          <a:p>
            <a:r>
              <a:rPr lang="en-US" altLang="zh-CN" b="1">
                <a:solidFill>
                  <a:schemeClr val="accent1">
                    <a:lumMod val="50000"/>
                  </a:schemeClr>
                </a:solidFill>
                <a:latin typeface="微软雅黑" panose="020B0503020204020204" pitchFamily="34" charset="-122"/>
                <a:ea typeface="微软雅黑" panose="020B0503020204020204" pitchFamily="34" charset="-122"/>
              </a:rPr>
              <a:t>1.2</a:t>
            </a:r>
            <a:r>
              <a:rPr lang="zh-CN" altLang="en-US" b="1">
                <a:solidFill>
                  <a:schemeClr val="accent1">
                    <a:lumMod val="50000"/>
                  </a:schemeClr>
                </a:solidFill>
                <a:latin typeface="微软雅黑" panose="020B0503020204020204" pitchFamily="34" charset="-122"/>
                <a:ea typeface="微软雅黑" panose="020B0503020204020204" pitchFamily="34" charset="-122"/>
              </a:rPr>
              <a:t> </a:t>
            </a:r>
            <a:r>
              <a:rPr lang="en-US" b="1">
                <a:solidFill>
                  <a:schemeClr val="accent1">
                    <a:lumMod val="50000"/>
                  </a:schemeClr>
                </a:solidFill>
                <a:latin typeface="微软雅黑" panose="020B0503020204020204" pitchFamily="34" charset="-122"/>
                <a:ea typeface="微软雅黑" panose="020B0503020204020204" pitchFamily="34" charset="-122"/>
              </a:rPr>
              <a:t>Doppler Sensing</a:t>
            </a:r>
            <a:endParaRPr lang="zh-CN" altLang="en-US" b="1">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fld id="{11111CF7-3CEA-4476-AA1D-FDB53D59C6A7}" type="slidenum">
              <a:rPr lang="zh-CN" altLang="en-US" smtClean="0"/>
            </a:fld>
            <a:endParaRPr lang="zh-CN" altLang="en-US"/>
          </a:p>
        </p:txBody>
      </p:sp>
      <p:sp>
        <p:nvSpPr>
          <p:cNvPr id="9" name="文本框 8"/>
          <p:cNvSpPr txBox="1"/>
          <p:nvPr/>
        </p:nvSpPr>
        <p:spPr>
          <a:xfrm>
            <a:off x="5124907" y="3244968"/>
            <a:ext cx="2847061" cy="461665"/>
          </a:xfrm>
          <a:prstGeom prst="rect">
            <a:avLst/>
          </a:prstGeom>
          <a:noFill/>
        </p:spPr>
        <p:txBody>
          <a:bodyPr wrap="none" rtlCol="0">
            <a:spAutoFit/>
          </a:bodyPr>
          <a:lstStyle/>
          <a:p>
            <a:r>
              <a:rPr lang="en-US" altLang="zh-CN" sz="2400" b="1" dirty="0">
                <a:solidFill>
                  <a:srgbClr val="ED6C00"/>
                </a:solidFill>
                <a:latin typeface="Calibri" panose="020F0502020204030204" pitchFamily="34" charset="0"/>
                <a:cs typeface="Calibri" panose="020F0502020204030204" pitchFamily="34" charset="0"/>
              </a:rPr>
              <a:t>Surveillance Channel</a:t>
            </a:r>
            <a:endParaRPr lang="zh-CN" altLang="en-US" sz="2400" b="1" dirty="0">
              <a:solidFill>
                <a:srgbClr val="ED6C00"/>
              </a:solidFill>
              <a:latin typeface="Calibri" panose="020F0502020204030204" pitchFamily="34" charset="0"/>
              <a:cs typeface="Calibri" panose="020F0502020204030204" pitchFamily="34" charset="0"/>
            </a:endParaRPr>
          </a:p>
        </p:txBody>
      </p:sp>
      <p:sp>
        <p:nvSpPr>
          <p:cNvPr id="12" name="文本框 11"/>
          <p:cNvSpPr txBox="1"/>
          <p:nvPr/>
        </p:nvSpPr>
        <p:spPr>
          <a:xfrm>
            <a:off x="7139389" y="5963131"/>
            <a:ext cx="2274725" cy="461665"/>
          </a:xfrm>
          <a:prstGeom prst="rect">
            <a:avLst/>
          </a:prstGeom>
          <a:noFill/>
        </p:spPr>
        <p:txBody>
          <a:bodyPr wrap="none" rtlCol="0">
            <a:spAutoFit/>
          </a:bodyPr>
          <a:lstStyle/>
          <a:p>
            <a:r>
              <a:rPr lang="en-US" altLang="zh-CN" sz="2400" b="1">
                <a:latin typeface="Calibri" panose="020F0502020204030204" pitchFamily="34" charset="0"/>
                <a:cs typeface="Calibri" panose="020F0502020204030204" pitchFamily="34" charset="0"/>
              </a:rPr>
              <a:t>Passive Receiver</a:t>
            </a:r>
            <a:endParaRPr lang="zh-CN" altLang="en-US" sz="2400" b="1" dirty="0">
              <a:latin typeface="Calibri" panose="020F0502020204030204" pitchFamily="34" charset="0"/>
              <a:cs typeface="Calibri" panose="020F0502020204030204" pitchFamily="34" charset="0"/>
            </a:endParaRPr>
          </a:p>
        </p:txBody>
      </p:sp>
      <p:cxnSp>
        <p:nvCxnSpPr>
          <p:cNvPr id="13" name="直接箭头连接符 12"/>
          <p:cNvCxnSpPr/>
          <p:nvPr/>
        </p:nvCxnSpPr>
        <p:spPr>
          <a:xfrm>
            <a:off x="3952875" y="2792095"/>
            <a:ext cx="1127125" cy="220027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697355" y="4516120"/>
            <a:ext cx="1542415" cy="460375"/>
          </a:xfrm>
          <a:prstGeom prst="rect">
            <a:avLst/>
          </a:prstGeom>
          <a:noFill/>
        </p:spPr>
        <p:txBody>
          <a:bodyPr wrap="square" rtlCol="0">
            <a:spAutoFit/>
          </a:bodyPr>
          <a:lstStyle/>
          <a:p>
            <a:r>
              <a:rPr lang="en-US" altLang="zh-CN" sz="2400" b="1" dirty="0">
                <a:solidFill>
                  <a:schemeClr val="tx1"/>
                </a:solidFill>
                <a:latin typeface="Calibri" panose="020F0502020204030204" pitchFamily="34" charset="0"/>
                <a:cs typeface="Calibri" panose="020F0502020204030204" pitchFamily="34" charset="0"/>
              </a:rPr>
              <a:t>USRP</a:t>
            </a:r>
            <a:endParaRPr lang="en-US" altLang="zh-CN" sz="2400" b="1" dirty="0">
              <a:solidFill>
                <a:schemeClr val="tx1"/>
              </a:solidFill>
              <a:latin typeface="Calibri" panose="020F0502020204030204" pitchFamily="34" charset="0"/>
              <a:cs typeface="Calibri" panose="020F0502020204030204" pitchFamily="34" charset="0"/>
            </a:endParaRPr>
          </a:p>
        </p:txBody>
      </p:sp>
      <p:sp>
        <p:nvSpPr>
          <p:cNvPr id="17" name="任意多边形 16"/>
          <p:cNvSpPr/>
          <p:nvPr/>
        </p:nvSpPr>
        <p:spPr>
          <a:xfrm>
            <a:off x="4092084" y="2648584"/>
            <a:ext cx="4317078" cy="2352040"/>
          </a:xfrm>
          <a:custGeom>
            <a:avLst/>
            <a:gdLst>
              <a:gd name="connsiteX0" fmla="*/ 0 w 4317078"/>
              <a:gd name="connsiteY0" fmla="*/ 0 h 2352040"/>
              <a:gd name="connsiteX1" fmla="*/ 4251960 w 4317078"/>
              <a:gd name="connsiteY1" fmla="*/ 843280 h 2352040"/>
              <a:gd name="connsiteX2" fmla="*/ 2575560 w 4317078"/>
              <a:gd name="connsiteY2" fmla="*/ 2352040 h 2352040"/>
            </a:gdLst>
            <a:ahLst/>
            <a:cxnLst>
              <a:cxn ang="0">
                <a:pos x="connsiteX0" y="connsiteY0"/>
              </a:cxn>
              <a:cxn ang="0">
                <a:pos x="connsiteX1" y="connsiteY1"/>
              </a:cxn>
              <a:cxn ang="0">
                <a:pos x="connsiteX2" y="connsiteY2"/>
              </a:cxn>
            </a:cxnLst>
            <a:rect l="l" t="t" r="r" b="b"/>
            <a:pathLst>
              <a:path w="4317078" h="2352040">
                <a:moveTo>
                  <a:pt x="0" y="0"/>
                </a:moveTo>
                <a:cubicBezTo>
                  <a:pt x="1911350" y="225637"/>
                  <a:pt x="3822700" y="451274"/>
                  <a:pt x="4251960" y="843280"/>
                </a:cubicBezTo>
                <a:cubicBezTo>
                  <a:pt x="4681220" y="1235286"/>
                  <a:pt x="2858347" y="2082800"/>
                  <a:pt x="2575560" y="2352040"/>
                </a:cubicBezTo>
              </a:path>
            </a:pathLst>
          </a:custGeom>
          <a:noFill/>
          <a:ln w="38100">
            <a:solidFill>
              <a:srgbClr val="ED6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文本框 13"/>
              <p:cNvSpPr txBox="1"/>
              <p:nvPr/>
            </p:nvSpPr>
            <p:spPr>
              <a:xfrm>
                <a:off x="1838325" y="1588591"/>
                <a:ext cx="817853"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cs typeface="Cambria Math" panose="02040503050406030204" pitchFamily="18" charset="0"/>
                        </a:rPr>
                        <m:t>𝒙</m:t>
                      </m:r>
                      <m:r>
                        <a:rPr lang="en-US" altLang="zh-CN" sz="2400" b="1" i="1" dirty="0" smtClean="0">
                          <a:latin typeface="Cambria Math" panose="02040503050406030204" pitchFamily="18" charset="0"/>
                          <a:ea typeface="MS Mincho" charset="0"/>
                          <a:cs typeface="Cambria Math" panose="02040503050406030204" pitchFamily="18" charset="0"/>
                        </a:rPr>
                        <m:t>(</m:t>
                      </m:r>
                      <m:r>
                        <a:rPr lang="en-US" altLang="zh-CN" sz="2400" b="1" i="1" dirty="0" smtClean="0">
                          <a:latin typeface="Cambria Math" panose="02040503050406030204" pitchFamily="18" charset="0"/>
                          <a:cs typeface="Cambria Math" panose="02040503050406030204" pitchFamily="18" charset="0"/>
                        </a:rPr>
                        <m:t>𝒕</m:t>
                      </m:r>
                      <m:r>
                        <a:rPr lang="en-US" altLang="zh-CN" sz="2400" b="1" i="1" dirty="0" smtClean="0">
                          <a:latin typeface="Cambria Math" panose="02040503050406030204" pitchFamily="18" charset="0"/>
                          <a:ea typeface="MS Mincho" charset="0"/>
                          <a:cs typeface="Cambria Math" panose="02040503050406030204" pitchFamily="18" charset="0"/>
                        </a:rPr>
                        <m:t>)</m:t>
                      </m:r>
                    </m:oMath>
                  </m:oMathPara>
                </a14:m>
                <a:endParaRPr lang="zh-CN" altLang="en-US" sz="2400" b="1" dirty="0">
                  <a:latin typeface="Calibri" panose="020F0502020204030204" pitchFamily="34" charset="0"/>
                  <a:cs typeface="Calibri" panose="020F0502020204030204" pitchFamily="34"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838325" y="1588591"/>
                <a:ext cx="817853" cy="461665"/>
              </a:xfrm>
              <a:prstGeom prst="rect">
                <a:avLst/>
              </a:prstGeom>
              <a:blipFill rotWithShape="1">
                <a:blip r:embed="rId1"/>
                <a:stretch>
                  <a:fillRect t="-99" r="74" b="1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6303171" y="5218885"/>
                <a:ext cx="6096000" cy="476028"/>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400" b="1" i="1" dirty="0" smtClean="0">
                              <a:latin typeface="Cambria Math" panose="02040503050406030204" pitchFamily="18" charset="0"/>
                              <a:cs typeface="Cambria Math" panose="02040503050406030204" pitchFamily="18" charset="0"/>
                            </a:rPr>
                          </m:ctrlPr>
                        </m:sSubPr>
                        <m:e>
                          <m:r>
                            <a:rPr lang="en-US" altLang="zh-CN" sz="2400" b="1" i="1" dirty="0" smtClean="0">
                              <a:latin typeface="Cambria Math" panose="02040503050406030204" pitchFamily="18" charset="0"/>
                              <a:cs typeface="Cambria Math" panose="02040503050406030204" pitchFamily="18" charset="0"/>
                            </a:rPr>
                            <m:t>𝒚</m:t>
                          </m:r>
                        </m:e>
                        <m:sub>
                          <m:r>
                            <a:rPr lang="en-US" altLang="zh-CN" sz="2400" b="1" i="1" dirty="0" smtClean="0">
                              <a:latin typeface="Cambria Math" panose="02040503050406030204" pitchFamily="18" charset="0"/>
                              <a:cs typeface="Cambria Math" panose="02040503050406030204" pitchFamily="18" charset="0"/>
                            </a:rPr>
                            <m:t>𝒔</m:t>
                          </m:r>
                        </m:sub>
                      </m:sSub>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mbria Math" panose="02040503050406030204" pitchFamily="18" charset="0"/>
                            </a:rPr>
                            <m:t>𝒕</m:t>
                          </m:r>
                        </m:e>
                      </m:d>
                      <m:r>
                        <a:rPr lang="en-US" altLang="zh-CN" sz="2400" b="1" i="1" dirty="0" smtClean="0">
                          <a:latin typeface="Cambria Math" panose="02040503050406030204" pitchFamily="18" charset="0"/>
                          <a:ea typeface="MS Mincho" charset="0"/>
                          <a:cs typeface="Cambria Math" panose="02040503050406030204" pitchFamily="18" charset="0"/>
                        </a:rPr>
                        <m:t>= </m:t>
                      </m:r>
                      <m:r>
                        <a:rPr lang="en-US" altLang="zh-CN" sz="2400" b="1" i="1" dirty="0" smtClean="0">
                          <a:solidFill>
                            <a:srgbClr val="ED6C00"/>
                          </a:solidFill>
                          <a:latin typeface="Cambria Math" panose="02040503050406030204" pitchFamily="18" charset="0"/>
                          <a:ea typeface="MS Mincho" charset="0"/>
                          <a:cs typeface="Cambria Math" panose="02040503050406030204" pitchFamily="18" charset="0"/>
                        </a:rPr>
                        <m:t>𝜷</m:t>
                      </m:r>
                      <m:r>
                        <a:rPr lang="en-US" altLang="zh-CN" sz="2400" b="1" i="1" dirty="0" smtClean="0">
                          <a:latin typeface="Cambria Math" panose="02040503050406030204" pitchFamily="18" charset="0"/>
                          <a:cs typeface="Cambria Math" panose="02040503050406030204" pitchFamily="18" charset="0"/>
                        </a:rPr>
                        <m:t>𝒙</m:t>
                      </m:r>
                      <m:d>
                        <m:dPr>
                          <m:ctrlPr>
                            <a:rPr lang="en-US" altLang="zh-CN" sz="2400" b="1" i="1" dirty="0" smtClean="0">
                              <a:latin typeface="Cambria Math" panose="02040503050406030204" pitchFamily="18" charset="0"/>
                              <a:cs typeface="Cambria Math" panose="02040503050406030204" pitchFamily="18" charset="0"/>
                            </a:rPr>
                          </m:ctrlPr>
                        </m:dPr>
                        <m:e>
                          <m:r>
                            <a:rPr lang="en-US" altLang="zh-CN" sz="2400" b="1" i="1" dirty="0" smtClean="0">
                              <a:latin typeface="Cambria Math" panose="02040503050406030204" pitchFamily="18" charset="0"/>
                              <a:cs typeface="Cambria Math" panose="02040503050406030204" pitchFamily="18" charset="0"/>
                            </a:rPr>
                            <m:t>𝒕</m:t>
                          </m:r>
                          <m:r>
                            <a:rPr lang="en-US" altLang="zh-CN" sz="2400" b="1" i="1" dirty="0" smtClean="0">
                              <a:latin typeface="Cambria Math" panose="02040503050406030204" pitchFamily="18" charset="0"/>
                              <a:ea typeface="MS Mincho" charset="0"/>
                              <a:cs typeface="Cambria Math" panose="02040503050406030204" pitchFamily="18" charset="0"/>
                            </a:rPr>
                            <m:t>−</m:t>
                          </m:r>
                          <m:sSub>
                            <m:sSubPr>
                              <m:ctrlPr>
                                <a:rPr lang="en-US" altLang="zh-CN" sz="2400" b="1" i="1" dirty="0" smtClean="0">
                                  <a:solidFill>
                                    <a:srgbClr val="ED6C00"/>
                                  </a:solidFill>
                                  <a:latin typeface="Cambria Math" panose="02040503050406030204" pitchFamily="18" charset="0"/>
                                  <a:cs typeface="Cambria Math" panose="02040503050406030204" pitchFamily="18" charset="0"/>
                                </a:rPr>
                              </m:ctrlPr>
                            </m:sSubPr>
                            <m:e>
                              <m:r>
                                <a:rPr lang="en-US" altLang="zh-CN" sz="2400" b="1" i="1" dirty="0" smtClean="0">
                                  <a:solidFill>
                                    <a:srgbClr val="ED6C00"/>
                                  </a:solidFill>
                                  <a:latin typeface="Cambria Math" panose="02040503050406030204" pitchFamily="18" charset="0"/>
                                  <a:ea typeface="MS Mincho" charset="0"/>
                                  <a:cs typeface="Cambria Math" panose="02040503050406030204" pitchFamily="18" charset="0"/>
                                </a:rPr>
                                <m:t>𝝉</m:t>
                              </m:r>
                            </m:e>
                            <m:sub>
                              <m:r>
                                <a:rPr lang="en-US" altLang="zh-CN" sz="2400" b="1" i="1" dirty="0" smtClean="0">
                                  <a:solidFill>
                                    <a:srgbClr val="ED6C00"/>
                                  </a:solidFill>
                                  <a:latin typeface="Cambria Math" panose="02040503050406030204" pitchFamily="18" charset="0"/>
                                  <a:cs typeface="Cambria Math" panose="02040503050406030204" pitchFamily="18" charset="0"/>
                                </a:rPr>
                                <m:t>𝒔</m:t>
                              </m:r>
                            </m:sub>
                          </m:sSub>
                        </m:e>
                      </m:d>
                      <m:sSup>
                        <m:sSupPr>
                          <m:ctrlPr>
                            <a:rPr lang="en-US" altLang="zh-CN" sz="2400" b="1" i="1" dirty="0" smtClean="0">
                              <a:solidFill>
                                <a:srgbClr val="ED6C00"/>
                              </a:solidFill>
                              <a:latin typeface="Cambria Math" panose="02040503050406030204" pitchFamily="18" charset="0"/>
                              <a:cs typeface="Cambria Math" panose="02040503050406030204" pitchFamily="18" charset="0"/>
                            </a:rPr>
                          </m:ctrlPr>
                        </m:sSupPr>
                        <m:e>
                          <m:r>
                            <a:rPr lang="en-US" altLang="zh-CN" sz="2400" b="1" i="1" dirty="0" smtClean="0">
                              <a:solidFill>
                                <a:srgbClr val="ED6C00"/>
                              </a:solidFill>
                              <a:latin typeface="Cambria Math" panose="02040503050406030204" pitchFamily="18" charset="0"/>
                              <a:cs typeface="Cambria Math" panose="02040503050406030204" pitchFamily="18" charset="0"/>
                            </a:rPr>
                            <m:t>𝒆</m:t>
                          </m:r>
                        </m:e>
                        <m:sup>
                          <m:r>
                            <a:rPr lang="en-US" altLang="zh-CN" sz="2400" b="1" i="1" dirty="0" smtClean="0">
                              <a:solidFill>
                                <a:srgbClr val="ED6C00"/>
                              </a:solidFill>
                              <a:latin typeface="Cambria Math" panose="02040503050406030204" pitchFamily="18" charset="0"/>
                              <a:cs typeface="Cambria Math" panose="02040503050406030204" pitchFamily="18" charset="0"/>
                            </a:rPr>
                            <m:t>𝒋</m:t>
                          </m:r>
                          <m:r>
                            <a:rPr lang="en-US" altLang="zh-CN" sz="2400" b="1" i="1" dirty="0" smtClean="0">
                              <a:solidFill>
                                <a:srgbClr val="ED6C00"/>
                              </a:solidFill>
                              <a:latin typeface="Cambria Math" panose="02040503050406030204" pitchFamily="18" charset="0"/>
                              <a:cs typeface="Cambria Math" panose="02040503050406030204" pitchFamily="18" charset="0"/>
                            </a:rPr>
                            <m:t>𝟐</m:t>
                          </m:r>
                          <m:r>
                            <a:rPr lang="en-US" altLang="zh-CN" sz="2400" b="1" i="1" dirty="0" smtClean="0">
                              <a:solidFill>
                                <a:srgbClr val="ED6C00"/>
                              </a:solidFill>
                              <a:latin typeface="Cambria Math" panose="02040503050406030204" pitchFamily="18" charset="0"/>
                              <a:ea typeface="MS Mincho" charset="0"/>
                              <a:cs typeface="Cambria Math" panose="02040503050406030204" pitchFamily="18" charset="0"/>
                            </a:rPr>
                            <m:t>𝝅</m:t>
                          </m:r>
                          <m:r>
                            <a:rPr lang="en-US" altLang="zh-CN" sz="2400" b="1" i="1" dirty="0" smtClean="0">
                              <a:solidFill>
                                <a:srgbClr val="ED6C00"/>
                              </a:solidFill>
                              <a:latin typeface="Cambria Math" panose="02040503050406030204" pitchFamily="18" charset="0"/>
                              <a:cs typeface="Cambria Math" panose="02040503050406030204" pitchFamily="18" charset="0"/>
                            </a:rPr>
                            <m:t>𝒇𝒕</m:t>
                          </m:r>
                        </m:sup>
                      </m:sSup>
                    </m:oMath>
                  </m:oMathPara>
                </a14:m>
                <a:endParaRPr lang="zh-CN" altLang="en-US" sz="2400" dirty="0"/>
              </a:p>
            </p:txBody>
          </p:sp>
        </mc:Choice>
        <mc:Fallback>
          <p:sp>
            <p:nvSpPr>
              <p:cNvPr id="18" name="文本框 17"/>
              <p:cNvSpPr txBox="1">
                <a:spLocks noRot="1" noChangeAspect="1" noMove="1" noResize="1" noEditPoints="1" noAdjustHandles="1" noChangeArrowheads="1" noChangeShapeType="1" noTextEdit="1"/>
              </p:cNvSpPr>
              <p:nvPr/>
            </p:nvSpPr>
            <p:spPr>
              <a:xfrm>
                <a:off x="6303171" y="5218885"/>
                <a:ext cx="6096000" cy="476028"/>
              </a:xfrm>
              <a:prstGeom prst="rect">
                <a:avLst/>
              </a:prstGeom>
              <a:blipFill rotWithShape="1">
                <a:blip r:embed="rId2"/>
                <a:stretch>
                  <a:fillRect l="-3" t="-96" r="3"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p:cNvSpPr txBox="1"/>
              <p:nvPr/>
            </p:nvSpPr>
            <p:spPr>
              <a:xfrm>
                <a:off x="-119219" y="5450188"/>
                <a:ext cx="6096000" cy="476028"/>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2400" b="1" i="1" dirty="0" smtClean="0">
                              <a:latin typeface="Cambria Math" panose="02040503050406030204" pitchFamily="18" charset="0"/>
                              <a:cs typeface="Cambria Math" panose="02040503050406030204" pitchFamily="18" charset="0"/>
                            </a:rPr>
                          </m:ctrlPr>
                        </m:sSubPr>
                        <m:e>
                          <m:r>
                            <a:rPr lang="en-US" altLang="zh-CN" sz="2400" b="1" i="1" dirty="0" smtClean="0">
                              <a:latin typeface="Cambria Math" panose="02040503050406030204" pitchFamily="18" charset="0"/>
                              <a:cs typeface="Cambria Math" panose="02040503050406030204" pitchFamily="18" charset="0"/>
                            </a:rPr>
                            <m:t>𝒚</m:t>
                          </m:r>
                        </m:e>
                        <m:sub>
                          <m:r>
                            <a:rPr lang="en-US" altLang="zh-CN" sz="2400" b="1" i="1" dirty="0" smtClean="0">
                              <a:latin typeface="Cambria Math" panose="02040503050406030204" pitchFamily="18" charset="0"/>
                              <a:cs typeface="Cambria Math" panose="02040503050406030204" pitchFamily="18" charset="0"/>
                            </a:rPr>
                            <m:t>𝒓</m:t>
                          </m:r>
                        </m:sub>
                      </m:sSub>
                      <m:d>
                        <m:dPr>
                          <m:ctrlPr>
                            <a:rPr lang="en-US" altLang="zh-CN" sz="2400" b="1" i="1" dirty="0" smtClean="0">
                              <a:latin typeface="Cambria Math" panose="02040503050406030204" pitchFamily="18" charset="0"/>
                              <a:cs typeface="Calibri" panose="020F0502020204030204" pitchFamily="34" charset="0"/>
                            </a:rPr>
                          </m:ctrlPr>
                        </m:dPr>
                        <m:e>
                          <m:r>
                            <a:rPr lang="en-US" altLang="zh-CN" sz="2400" b="1" i="1" dirty="0" smtClean="0">
                              <a:latin typeface="Cambria Math" panose="02040503050406030204" pitchFamily="18" charset="0"/>
                              <a:cs typeface="Cambria Math" panose="02040503050406030204" pitchFamily="18" charset="0"/>
                            </a:rPr>
                            <m:t>𝒕</m:t>
                          </m:r>
                        </m:e>
                      </m:d>
                      <m:r>
                        <a:rPr lang="en-US" altLang="zh-CN" sz="2400" b="1" i="1" dirty="0" smtClean="0">
                          <a:latin typeface="Cambria Math" panose="02040503050406030204" pitchFamily="18" charset="0"/>
                          <a:ea typeface="MS Mincho" charset="0"/>
                          <a:cs typeface="Cambria Math" panose="02040503050406030204" pitchFamily="18" charset="0"/>
                        </a:rPr>
                        <m:t>=</m:t>
                      </m:r>
                      <m:r>
                        <a:rPr lang="en-US" altLang="zh-CN" sz="2400" b="1" i="1" dirty="0" smtClean="0">
                          <a:solidFill>
                            <a:srgbClr val="ED6C00"/>
                          </a:solidFill>
                          <a:latin typeface="Cambria Math" panose="02040503050406030204" pitchFamily="18" charset="0"/>
                          <a:ea typeface="MS Mincho" charset="0"/>
                          <a:cs typeface="Cambria Math" panose="02040503050406030204" pitchFamily="18" charset="0"/>
                        </a:rPr>
                        <m:t>𝜶</m:t>
                      </m:r>
                      <m:r>
                        <a:rPr lang="en-US" altLang="zh-CN" sz="2400" b="1" i="1" dirty="0" smtClean="0">
                          <a:latin typeface="Cambria Math" panose="02040503050406030204" pitchFamily="18" charset="0"/>
                          <a:cs typeface="Cambria Math" panose="02040503050406030204" pitchFamily="18" charset="0"/>
                        </a:rPr>
                        <m:t>𝒙</m:t>
                      </m:r>
                      <m:d>
                        <m:dPr>
                          <m:ctrlPr>
                            <a:rPr lang="en-US" altLang="zh-CN" sz="2400" b="1" i="1" dirty="0" smtClean="0">
                              <a:latin typeface="Cambria Math" panose="02040503050406030204" pitchFamily="18" charset="0"/>
                              <a:cs typeface="Cambria Math" panose="02040503050406030204" pitchFamily="18" charset="0"/>
                            </a:rPr>
                          </m:ctrlPr>
                        </m:dPr>
                        <m:e>
                          <m:r>
                            <a:rPr lang="en-US" altLang="zh-CN" sz="2400" b="1" i="1" dirty="0" smtClean="0">
                              <a:latin typeface="Cambria Math" panose="02040503050406030204" pitchFamily="18" charset="0"/>
                              <a:cs typeface="Cambria Math" panose="02040503050406030204" pitchFamily="18" charset="0"/>
                            </a:rPr>
                            <m:t>𝒕</m:t>
                          </m:r>
                          <m:r>
                            <a:rPr lang="en-US" altLang="zh-CN" sz="2400" b="1" i="1" dirty="0" smtClean="0">
                              <a:latin typeface="Cambria Math" panose="02040503050406030204" pitchFamily="18" charset="0"/>
                              <a:ea typeface="MS Mincho" charset="0"/>
                              <a:cs typeface="Cambria Math" panose="02040503050406030204" pitchFamily="18" charset="0"/>
                            </a:rPr>
                            <m:t>−</m:t>
                          </m:r>
                          <m:sSub>
                            <m:sSubPr>
                              <m:ctrlPr>
                                <a:rPr lang="en-US" altLang="zh-CN" sz="2400" b="1" i="1" dirty="0" smtClean="0">
                                  <a:solidFill>
                                    <a:srgbClr val="ED6C00"/>
                                  </a:solidFill>
                                  <a:latin typeface="Cambria Math" panose="02040503050406030204" pitchFamily="18" charset="0"/>
                                  <a:cs typeface="Cambria Math" panose="02040503050406030204" pitchFamily="18" charset="0"/>
                                </a:rPr>
                              </m:ctrlPr>
                            </m:sSubPr>
                            <m:e>
                              <m:r>
                                <a:rPr lang="en-US" altLang="zh-CN" sz="2400" b="1" i="1" dirty="0" smtClean="0">
                                  <a:solidFill>
                                    <a:srgbClr val="ED6C00"/>
                                  </a:solidFill>
                                  <a:latin typeface="Cambria Math" panose="02040503050406030204" pitchFamily="18" charset="0"/>
                                  <a:ea typeface="MS Mincho" charset="0"/>
                                  <a:cs typeface="Cambria Math" panose="02040503050406030204" pitchFamily="18" charset="0"/>
                                </a:rPr>
                                <m:t>𝝉</m:t>
                              </m:r>
                            </m:e>
                            <m:sub>
                              <m:r>
                                <a:rPr lang="en-US" altLang="zh-CN" sz="2400" b="1" i="1" dirty="0" smtClean="0">
                                  <a:solidFill>
                                    <a:srgbClr val="ED6C00"/>
                                  </a:solidFill>
                                  <a:latin typeface="Cambria Math" panose="02040503050406030204" pitchFamily="18" charset="0"/>
                                  <a:cs typeface="Cambria Math" panose="02040503050406030204" pitchFamily="18" charset="0"/>
                                </a:rPr>
                                <m:t>𝒓</m:t>
                              </m:r>
                            </m:sub>
                          </m:sSub>
                        </m:e>
                      </m:d>
                    </m:oMath>
                  </m:oMathPara>
                </a14:m>
                <a:endParaRPr lang="zh-CN" altLang="en-US" sz="2400" dirty="0"/>
              </a:p>
            </p:txBody>
          </p:sp>
        </mc:Choice>
        <mc:Fallback>
          <p:sp>
            <p:nvSpPr>
              <p:cNvPr id="19" name="文本框 18"/>
              <p:cNvSpPr txBox="1">
                <a:spLocks noRot="1" noChangeAspect="1" noMove="1" noResize="1" noEditPoints="1" noAdjustHandles="1" noChangeArrowheads="1" noChangeShapeType="1" noTextEdit="1"/>
              </p:cNvSpPr>
              <p:nvPr/>
            </p:nvSpPr>
            <p:spPr>
              <a:xfrm>
                <a:off x="-119219" y="5450188"/>
                <a:ext cx="6096000" cy="476028"/>
              </a:xfrm>
              <a:prstGeom prst="rect">
                <a:avLst/>
              </a:prstGeom>
              <a:blipFill rotWithShape="1">
                <a:blip r:embed="rId3"/>
                <a:stretch>
                  <a:fillRect l="8" t="-130" r="3"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6181042" y="2443777"/>
                <a:ext cx="36259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1" i="1" dirty="0" smtClean="0">
                          <a:solidFill>
                            <a:srgbClr val="ED6C00"/>
                          </a:solidFill>
                          <a:latin typeface="Cambria Math" panose="02040503050406030204" pitchFamily="18" charset="0"/>
                          <a:cs typeface="Calibri" panose="020F0502020204030204" pitchFamily="34" charset="0"/>
                        </a:rPr>
                        <m:t>𝒔</m:t>
                      </m:r>
                    </m:oMath>
                  </m:oMathPara>
                </a14:m>
                <a:endParaRPr lang="en-US" dirty="0"/>
              </a:p>
            </p:txBody>
          </p:sp>
        </mc:Choice>
        <mc:Fallback>
          <p:sp>
            <p:nvSpPr>
              <p:cNvPr id="11" name="矩形 10"/>
              <p:cNvSpPr>
                <a:spLocks noRot="1" noChangeAspect="1" noMove="1" noResize="1" noEditPoints="1" noAdjustHandles="1" noChangeArrowheads="1" noChangeShapeType="1" noTextEdit="1"/>
              </p:cNvSpPr>
              <p:nvPr/>
            </p:nvSpPr>
            <p:spPr>
              <a:xfrm>
                <a:off x="6181042" y="2443777"/>
                <a:ext cx="362599" cy="369332"/>
              </a:xfrm>
              <a:prstGeom prst="rect">
                <a:avLst/>
              </a:prstGeom>
              <a:blipFill rotWithShape="1">
                <a:blip r:embed="rId4"/>
                <a:stretch>
                  <a:fillRect l="-162" t="-80" r="166"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7709961" y="1690177"/>
                <a:ext cx="877100" cy="57066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b="1" i="1" dirty="0" smtClean="0">
                              <a:solidFill>
                                <a:srgbClr val="ED6C00"/>
                              </a:solidFill>
                              <a:latin typeface="Cambria Math" panose="02040503050406030204" pitchFamily="18" charset="0"/>
                              <a:cs typeface="Calibri" panose="020F0502020204030204" pitchFamily="34" charset="0"/>
                            </a:rPr>
                          </m:ctrlPr>
                        </m:sSubPr>
                        <m:e>
                          <m:r>
                            <a:rPr lang="en-US" altLang="zh-CN" b="1" i="1" dirty="0" smtClean="0">
                              <a:solidFill>
                                <a:srgbClr val="ED6C00"/>
                              </a:solidFill>
                              <a:latin typeface="Cambria Math" panose="02040503050406030204" pitchFamily="18" charset="0"/>
                              <a:cs typeface="Calibri" panose="020F0502020204030204" pitchFamily="34" charset="0"/>
                            </a:rPr>
                            <m:t>𝝉</m:t>
                          </m:r>
                        </m:e>
                        <m:sub>
                          <m:r>
                            <a:rPr lang="en-US" altLang="zh-CN" b="1" i="1" dirty="0" smtClean="0">
                              <a:solidFill>
                                <a:srgbClr val="ED6C00"/>
                              </a:solidFill>
                              <a:latin typeface="Cambria Math" panose="02040503050406030204" pitchFamily="18" charset="0"/>
                              <a:cs typeface="Calibri" panose="020F0502020204030204" pitchFamily="34" charset="0"/>
                            </a:rPr>
                            <m:t>𝒔</m:t>
                          </m:r>
                        </m:sub>
                      </m:sSub>
                      <m:r>
                        <a:rPr lang="en-US" altLang="zh-CN" b="1" i="1" dirty="0" smtClean="0">
                          <a:solidFill>
                            <a:srgbClr val="ED6C00"/>
                          </a:solidFill>
                          <a:latin typeface="Cambria Math" panose="02040503050406030204" pitchFamily="18" charset="0"/>
                          <a:cs typeface="Calibri" panose="020F0502020204030204" pitchFamily="34" charset="0"/>
                        </a:rPr>
                        <m:t>=</m:t>
                      </m:r>
                      <m:f>
                        <m:fPr>
                          <m:ctrlPr>
                            <a:rPr lang="en-US" altLang="zh-CN" b="1" i="1" dirty="0" smtClean="0">
                              <a:solidFill>
                                <a:srgbClr val="ED6C00"/>
                              </a:solidFill>
                              <a:latin typeface="Cambria Math" panose="02040503050406030204" pitchFamily="18" charset="0"/>
                              <a:cs typeface="Calibri" panose="020F0502020204030204" pitchFamily="34" charset="0"/>
                            </a:rPr>
                          </m:ctrlPr>
                        </m:fPr>
                        <m:num>
                          <m:r>
                            <a:rPr lang="en-US" altLang="zh-CN" b="1" i="1" dirty="0" smtClean="0">
                              <a:solidFill>
                                <a:srgbClr val="ED6C00"/>
                              </a:solidFill>
                              <a:latin typeface="Cambria Math" panose="02040503050406030204" pitchFamily="18" charset="0"/>
                              <a:cs typeface="Calibri" panose="020F0502020204030204" pitchFamily="34" charset="0"/>
                            </a:rPr>
                            <m:t>𝒔</m:t>
                          </m:r>
                        </m:num>
                        <m:den>
                          <m:r>
                            <a:rPr lang="en-US" altLang="zh-CN" b="1" i="1" dirty="0" smtClean="0">
                              <a:solidFill>
                                <a:srgbClr val="ED6C00"/>
                              </a:solidFill>
                              <a:latin typeface="Cambria Math" panose="02040503050406030204" pitchFamily="18" charset="0"/>
                              <a:cs typeface="Calibri" panose="020F0502020204030204" pitchFamily="34" charset="0"/>
                            </a:rPr>
                            <m:t>𝒄</m:t>
                          </m:r>
                        </m:den>
                      </m:f>
                    </m:oMath>
                  </m:oMathPara>
                </a14:m>
                <a:endParaRPr lang="en-US" dirty="0"/>
              </a:p>
            </p:txBody>
          </p:sp>
        </mc:Choice>
        <mc:Fallback>
          <p:sp>
            <p:nvSpPr>
              <p:cNvPr id="20" name="矩形 19"/>
              <p:cNvSpPr>
                <a:spLocks noRot="1" noChangeAspect="1" noMove="1" noResize="1" noEditPoints="1" noAdjustHandles="1" noChangeArrowheads="1" noChangeShapeType="1" noTextEdit="1"/>
              </p:cNvSpPr>
              <p:nvPr/>
            </p:nvSpPr>
            <p:spPr>
              <a:xfrm>
                <a:off x="7709961" y="1690177"/>
                <a:ext cx="877100" cy="570669"/>
              </a:xfrm>
              <a:prstGeom prst="rect">
                <a:avLst/>
              </a:prstGeom>
              <a:blipFill rotWithShape="1">
                <a:blip r:embed="rId5"/>
                <a:stretch>
                  <a:fillRect l="-49" t="-77" r="67"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8797985" y="1666579"/>
                <a:ext cx="2565639" cy="61888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1" i="1" smtClean="0">
                          <a:solidFill>
                            <a:srgbClr val="ED6C00"/>
                          </a:solidFill>
                          <a:latin typeface="Cambria Math" panose="02040503050406030204" pitchFamily="18" charset="0"/>
                          <a:cs typeface="Calibri" panose="020F0502020204030204" pitchFamily="34" charset="0"/>
                        </a:rPr>
                        <m:t>𝒇</m:t>
                      </m:r>
                      <m:r>
                        <a:rPr lang="en-US" altLang="zh-CN" b="1" i="1" smtClean="0">
                          <a:solidFill>
                            <a:srgbClr val="ED6C00"/>
                          </a:solidFill>
                          <a:latin typeface="Cambria Math" panose="02040503050406030204" pitchFamily="18" charset="0"/>
                          <a:cs typeface="Calibri" panose="020F0502020204030204" pitchFamily="34" charset="0"/>
                        </a:rPr>
                        <m:t>=</m:t>
                      </m:r>
                      <m:f>
                        <m:fPr>
                          <m:ctrlPr>
                            <a:rPr lang="en-US" altLang="zh-CN" b="1" i="1">
                              <a:solidFill>
                                <a:srgbClr val="ED6C00"/>
                              </a:solidFill>
                              <a:latin typeface="Cambria Math" panose="02040503050406030204" pitchFamily="18" charset="0"/>
                              <a:cs typeface="Calibri" panose="020F0502020204030204" pitchFamily="34" charset="0"/>
                            </a:rPr>
                          </m:ctrlPr>
                        </m:fPr>
                        <m:num>
                          <m:r>
                            <a:rPr lang="en-US" altLang="zh-CN" b="1" i="1">
                              <a:solidFill>
                                <a:srgbClr val="ED6C00"/>
                              </a:solidFill>
                              <a:latin typeface="Cambria Math" panose="02040503050406030204" pitchFamily="18" charset="0"/>
                              <a:cs typeface="Calibri" panose="020F0502020204030204" pitchFamily="34" charset="0"/>
                            </a:rPr>
                            <m:t>𝒗</m:t>
                          </m:r>
                          <m:sSub>
                            <m:sSubPr>
                              <m:ctrlPr>
                                <a:rPr lang="en-US" altLang="zh-CN" b="1" i="1">
                                  <a:solidFill>
                                    <a:srgbClr val="ED6C00"/>
                                  </a:solidFill>
                                  <a:latin typeface="Cambria Math" panose="02040503050406030204" pitchFamily="18" charset="0"/>
                                  <a:cs typeface="Calibri" panose="020F0502020204030204" pitchFamily="34" charset="0"/>
                                </a:rPr>
                              </m:ctrlPr>
                            </m:sSubPr>
                            <m:e>
                              <m:r>
                                <a:rPr lang="en-US" altLang="zh-CN" b="1">
                                  <a:solidFill>
                                    <a:srgbClr val="ED6C00"/>
                                  </a:solidFill>
                                  <a:latin typeface="Cambria Math" panose="02040503050406030204" pitchFamily="18" charset="0"/>
                                  <a:cs typeface="Calibri" panose="020F0502020204030204" pitchFamily="34" charset="0"/>
                                </a:rPr>
                                <m:t>𝐟</m:t>
                              </m:r>
                            </m:e>
                            <m:sub>
                              <m:r>
                                <a:rPr lang="en-US" altLang="zh-CN" b="1">
                                  <a:solidFill>
                                    <a:srgbClr val="ED6C00"/>
                                  </a:solidFill>
                                  <a:latin typeface="Cambria Math" panose="02040503050406030204" pitchFamily="18" charset="0"/>
                                  <a:cs typeface="Calibri" panose="020F0502020204030204" pitchFamily="34" charset="0"/>
                                </a:rPr>
                                <m:t>𝐜</m:t>
                              </m:r>
                            </m:sub>
                          </m:sSub>
                        </m:num>
                        <m:den>
                          <m:r>
                            <a:rPr lang="en-US" altLang="zh-CN" b="1">
                              <a:solidFill>
                                <a:srgbClr val="ED6C00"/>
                              </a:solidFill>
                              <a:latin typeface="Cambria Math" panose="02040503050406030204" pitchFamily="18" charset="0"/>
                              <a:cs typeface="Calibri" panose="020F0502020204030204" pitchFamily="34" charset="0"/>
                            </a:rPr>
                            <m:t>𝐜</m:t>
                          </m:r>
                        </m:den>
                      </m:f>
                      <m:r>
                        <a:rPr lang="en-US" altLang="zh-CN" b="1" i="1" smtClean="0">
                          <a:solidFill>
                            <a:srgbClr val="ED6C00"/>
                          </a:solidFill>
                          <a:latin typeface="Cambria Math" panose="02040503050406030204" pitchFamily="18" charset="0"/>
                          <a:cs typeface="Calibri" panose="020F0502020204030204" pitchFamily="34" charset="0"/>
                        </a:rPr>
                        <m:t>, </m:t>
                      </m:r>
                      <m:r>
                        <a:rPr lang="en-US" altLang="zh-CN" b="1" i="1" smtClean="0">
                          <a:solidFill>
                            <a:srgbClr val="ED6C00"/>
                          </a:solidFill>
                          <a:latin typeface="Cambria Math" panose="02040503050406030204" pitchFamily="18" charset="0"/>
                          <a:cs typeface="Calibri" panose="020F0502020204030204" pitchFamily="34" charset="0"/>
                        </a:rPr>
                        <m:t>𝒘𝒉𝒆𝒓𝒆</m:t>
                      </m:r>
                      <m:r>
                        <a:rPr lang="en-US" altLang="zh-CN" b="1" i="1" smtClean="0">
                          <a:solidFill>
                            <a:srgbClr val="ED6C00"/>
                          </a:solidFill>
                          <a:latin typeface="Cambria Math" panose="02040503050406030204" pitchFamily="18" charset="0"/>
                          <a:cs typeface="Calibri" panose="020F0502020204030204" pitchFamily="34" charset="0"/>
                        </a:rPr>
                        <m:t> </m:t>
                      </m:r>
                      <m:r>
                        <a:rPr lang="en-US" altLang="zh-CN" b="1" i="1" smtClean="0">
                          <a:solidFill>
                            <a:srgbClr val="ED6C00"/>
                          </a:solidFill>
                          <a:latin typeface="Cambria Math" panose="02040503050406030204" pitchFamily="18" charset="0"/>
                          <a:cs typeface="Calibri" panose="020F0502020204030204" pitchFamily="34" charset="0"/>
                        </a:rPr>
                        <m:t>𝒗</m:t>
                      </m:r>
                      <m:r>
                        <a:rPr lang="en-US" altLang="zh-CN" b="1" i="1" smtClean="0">
                          <a:solidFill>
                            <a:srgbClr val="ED6C00"/>
                          </a:solidFill>
                          <a:latin typeface="Cambria Math" panose="02040503050406030204" pitchFamily="18" charset="0"/>
                          <a:cs typeface="Calibri" panose="020F0502020204030204" pitchFamily="34" charset="0"/>
                        </a:rPr>
                        <m:t>=</m:t>
                      </m:r>
                      <m:f>
                        <m:fPr>
                          <m:ctrlPr>
                            <a:rPr lang="en-US" altLang="zh-CN" b="1" i="1" smtClean="0">
                              <a:solidFill>
                                <a:srgbClr val="ED6C00"/>
                              </a:solidFill>
                              <a:latin typeface="Cambria Math" panose="02040503050406030204" pitchFamily="18" charset="0"/>
                              <a:cs typeface="Calibri" panose="020F0502020204030204" pitchFamily="34" charset="0"/>
                            </a:rPr>
                          </m:ctrlPr>
                        </m:fPr>
                        <m:num>
                          <m:r>
                            <a:rPr lang="en-US" altLang="zh-CN" b="1" i="1" smtClean="0">
                              <a:solidFill>
                                <a:srgbClr val="ED6C00"/>
                              </a:solidFill>
                              <a:latin typeface="Cambria Math" panose="02040503050406030204" pitchFamily="18" charset="0"/>
                              <a:cs typeface="Calibri" panose="020F0502020204030204" pitchFamily="34" charset="0"/>
                            </a:rPr>
                            <m:t>𝒅𝒔</m:t>
                          </m:r>
                        </m:num>
                        <m:den>
                          <m:r>
                            <a:rPr lang="en-US" altLang="zh-CN" b="1" i="1" smtClean="0">
                              <a:solidFill>
                                <a:srgbClr val="ED6C00"/>
                              </a:solidFill>
                              <a:latin typeface="Cambria Math" panose="02040503050406030204" pitchFamily="18" charset="0"/>
                              <a:cs typeface="Calibri" panose="020F0502020204030204" pitchFamily="34" charset="0"/>
                            </a:rPr>
                            <m:t>𝒅𝒕</m:t>
                          </m:r>
                        </m:den>
                      </m:f>
                    </m:oMath>
                  </m:oMathPara>
                </a14:m>
                <a:endParaRPr lang="en-US" dirty="0">
                  <a:solidFill>
                    <a:srgbClr val="ED6C00"/>
                  </a:solidFill>
                </a:endParaRPr>
              </a:p>
            </p:txBody>
          </p:sp>
        </mc:Choice>
        <mc:Fallback>
          <p:sp>
            <p:nvSpPr>
              <p:cNvPr id="16" name="矩形 15"/>
              <p:cNvSpPr>
                <a:spLocks noRot="1" noChangeAspect="1" noMove="1" noResize="1" noEditPoints="1" noAdjustHandles="1" noChangeArrowheads="1" noChangeShapeType="1" noTextEdit="1"/>
              </p:cNvSpPr>
              <p:nvPr/>
            </p:nvSpPr>
            <p:spPr>
              <a:xfrm>
                <a:off x="8797985" y="1666579"/>
                <a:ext cx="2565639" cy="618887"/>
              </a:xfrm>
              <a:prstGeom prst="rect">
                <a:avLst/>
              </a:prstGeom>
              <a:blipFill rotWithShape="1">
                <a:blip r:embed="rId6"/>
                <a:stretch>
                  <a:fillRect l="-2" t="-55" r="-607" b="16"/>
                </a:stretch>
              </a:blipFill>
            </p:spPr>
            <p:txBody>
              <a:bodyPr/>
              <a:lstStyle/>
              <a:p>
                <a:r>
                  <a:rPr lang="zh-CN" altLang="en-US">
                    <a:noFill/>
                  </a:rPr>
                  <a:t> </a:t>
                </a:r>
              </a:p>
            </p:txBody>
          </p:sp>
        </mc:Fallback>
      </mc:AlternateContent>
      <p:pic>
        <p:nvPicPr>
          <p:cNvPr id="100" name="图片 99"/>
          <p:cNvPicPr/>
          <p:nvPr/>
        </p:nvPicPr>
        <p:blipFill>
          <a:blip r:embed="rId7"/>
          <a:srcRect l="20047" t="51952" r="36413" b="1405"/>
          <a:stretch>
            <a:fillRect/>
          </a:stretch>
        </p:blipFill>
        <p:spPr>
          <a:xfrm>
            <a:off x="434975" y="2252980"/>
            <a:ext cx="3374390" cy="2271395"/>
          </a:xfrm>
          <a:prstGeom prst="rect">
            <a:avLst/>
          </a:prstGeom>
          <a:noFill/>
          <a:ln w="9525">
            <a:noFill/>
          </a:ln>
        </p:spPr>
      </p:pic>
      <p:sp>
        <p:nvSpPr>
          <p:cNvPr id="21" name="文本框 20"/>
          <p:cNvSpPr txBox="1"/>
          <p:nvPr/>
        </p:nvSpPr>
        <p:spPr>
          <a:xfrm>
            <a:off x="2267185" y="4907414"/>
            <a:ext cx="2575192" cy="461665"/>
          </a:xfrm>
          <a:prstGeom prst="rect">
            <a:avLst/>
          </a:prstGeom>
          <a:noFill/>
        </p:spPr>
        <p:txBody>
          <a:bodyPr wrap="none" rtlCol="0">
            <a:spAutoFit/>
          </a:bodyPr>
          <a:lstStyle/>
          <a:p>
            <a:r>
              <a:rPr lang="en-US" altLang="zh-CN" sz="2400" b="1" dirty="0">
                <a:solidFill>
                  <a:schemeClr val="accent1"/>
                </a:solidFill>
                <a:latin typeface="Calibri" panose="020F0502020204030204" pitchFamily="34" charset="0"/>
                <a:cs typeface="Calibri" panose="020F0502020204030204" pitchFamily="34" charset="0"/>
              </a:rPr>
              <a:t>Reference Channel</a:t>
            </a:r>
            <a:endParaRPr lang="en-US" altLang="zh-CN" sz="2400" b="1" dirty="0">
              <a:solidFill>
                <a:schemeClr val="accent1"/>
              </a:solidFill>
              <a:latin typeface="Calibri" panose="020F0502020204030204" pitchFamily="34" charset="0"/>
              <a:cs typeface="Calibri" panose="020F0502020204030204" pitchFamily="34" charset="0"/>
            </a:endParaRPr>
          </a:p>
        </p:txBody>
      </p:sp>
      <p:sp>
        <p:nvSpPr>
          <p:cNvPr id="23" name="文本框 22"/>
          <p:cNvSpPr txBox="1"/>
          <p:nvPr/>
        </p:nvSpPr>
        <p:spPr>
          <a:xfrm>
            <a:off x="7139389" y="5686906"/>
            <a:ext cx="1821815" cy="460375"/>
          </a:xfrm>
          <a:prstGeom prst="rect">
            <a:avLst/>
          </a:prstGeom>
          <a:noFill/>
        </p:spPr>
        <p:txBody>
          <a:bodyPr wrap="none" rtlCol="0">
            <a:spAutoFit/>
          </a:bodyPr>
          <a:lstStyle/>
          <a:p>
            <a:pPr algn="l"/>
            <a:r>
              <a:rPr lang="en-US" altLang="zh-CN" sz="2400" b="1">
                <a:latin typeface="Calibri" panose="020F0502020204030204" pitchFamily="34" charset="0"/>
                <a:cs typeface="Calibri" panose="020F0502020204030204" pitchFamily="34" charset="0"/>
              </a:rPr>
              <a:t>KerberosSDR</a:t>
            </a:r>
            <a:endParaRPr lang="en-US" altLang="zh-CN" sz="2400" b="1">
              <a:latin typeface="Calibri" panose="020F0502020204030204" pitchFamily="34" charset="0"/>
              <a:cs typeface="Calibri" panose="020F0502020204030204" pitchFamily="34" charset="0"/>
            </a:endParaRPr>
          </a:p>
        </p:txBody>
      </p:sp>
      <p:sp>
        <p:nvSpPr>
          <p:cNvPr id="24" name="backpacker_10595"/>
          <p:cNvSpPr/>
          <p:nvPr/>
        </p:nvSpPr>
        <p:spPr>
          <a:xfrm>
            <a:off x="8691880" y="2648585"/>
            <a:ext cx="1153795" cy="1792605"/>
          </a:xfrm>
          <a:custGeom>
            <a:avLst/>
            <a:gdLst>
              <a:gd name="connsiteX0" fmla="*/ 253263 w 368022"/>
              <a:gd name="connsiteY0" fmla="*/ 185349 h 572117"/>
              <a:gd name="connsiteX1" fmla="*/ 236316 w 368022"/>
              <a:gd name="connsiteY1" fmla="*/ 189378 h 572117"/>
              <a:gd name="connsiteX2" fmla="*/ 241158 w 368022"/>
              <a:gd name="connsiteY2" fmla="*/ 257871 h 572117"/>
              <a:gd name="connsiteX3" fmla="*/ 255684 w 368022"/>
              <a:gd name="connsiteY3" fmla="*/ 268347 h 572117"/>
              <a:gd name="connsiteX4" fmla="*/ 250842 w 368022"/>
              <a:gd name="connsiteY4" fmla="*/ 204688 h 572117"/>
              <a:gd name="connsiteX5" fmla="*/ 253263 w 368022"/>
              <a:gd name="connsiteY5" fmla="*/ 185349 h 572117"/>
              <a:gd name="connsiteX6" fmla="*/ 177605 w 368022"/>
              <a:gd name="connsiteY6" fmla="*/ 121992 h 572117"/>
              <a:gd name="connsiteX7" fmla="*/ 232281 w 368022"/>
              <a:gd name="connsiteY7" fmla="*/ 154728 h 572117"/>
              <a:gd name="connsiteX8" fmla="*/ 235509 w 368022"/>
              <a:gd name="connsiteY8" fmla="*/ 153922 h 572117"/>
              <a:gd name="connsiteX9" fmla="*/ 276667 w 368022"/>
              <a:gd name="connsiteY9" fmla="*/ 154728 h 572117"/>
              <a:gd name="connsiteX10" fmla="*/ 303298 w 368022"/>
              <a:gd name="connsiteY10" fmla="*/ 145864 h 572117"/>
              <a:gd name="connsiteX11" fmla="*/ 362211 w 368022"/>
              <a:gd name="connsiteY11" fmla="*/ 198242 h 572117"/>
              <a:gd name="connsiteX12" fmla="*/ 367860 w 368022"/>
              <a:gd name="connsiteY12" fmla="*/ 272376 h 572117"/>
              <a:gd name="connsiteX13" fmla="*/ 315404 w 368022"/>
              <a:gd name="connsiteY13" fmla="*/ 331199 h 572117"/>
              <a:gd name="connsiteX14" fmla="*/ 266983 w 368022"/>
              <a:gd name="connsiteY14" fmla="*/ 307025 h 572117"/>
              <a:gd name="connsiteX15" fmla="*/ 262948 w 368022"/>
              <a:gd name="connsiteY15" fmla="*/ 306220 h 572117"/>
              <a:gd name="connsiteX16" fmla="*/ 248421 w 368022"/>
              <a:gd name="connsiteY16" fmla="*/ 300579 h 572117"/>
              <a:gd name="connsiteX17" fmla="*/ 251649 w 368022"/>
              <a:gd name="connsiteY17" fmla="*/ 313472 h 572117"/>
              <a:gd name="connsiteX18" fmla="*/ 251649 w 368022"/>
              <a:gd name="connsiteY18" fmla="*/ 337646 h 572117"/>
              <a:gd name="connsiteX19" fmla="*/ 298456 w 368022"/>
              <a:gd name="connsiteY19" fmla="*/ 527010 h 572117"/>
              <a:gd name="connsiteX20" fmla="*/ 235509 w 368022"/>
              <a:gd name="connsiteY20" fmla="*/ 543932 h 572117"/>
              <a:gd name="connsiteX21" fmla="*/ 194351 w 368022"/>
              <a:gd name="connsiteY21" fmla="*/ 382771 h 572117"/>
              <a:gd name="connsiteX22" fmla="*/ 191930 w 368022"/>
              <a:gd name="connsiteY22" fmla="*/ 382771 h 572117"/>
              <a:gd name="connsiteX23" fmla="*/ 154807 w 368022"/>
              <a:gd name="connsiteY23" fmla="*/ 531039 h 572117"/>
              <a:gd name="connsiteX24" fmla="*/ 91053 w 368022"/>
              <a:gd name="connsiteY24" fmla="*/ 548767 h 572117"/>
              <a:gd name="connsiteX25" fmla="*/ 143509 w 368022"/>
              <a:gd name="connsiteY25" fmla="*/ 339258 h 572117"/>
              <a:gd name="connsiteX26" fmla="*/ 128175 w 368022"/>
              <a:gd name="connsiteY26" fmla="*/ 243367 h 572117"/>
              <a:gd name="connsiteX27" fmla="*/ 40210 w 368022"/>
              <a:gd name="connsiteY27" fmla="*/ 288492 h 572117"/>
              <a:gd name="connsiteX28" fmla="*/ 22456 w 368022"/>
              <a:gd name="connsiteY28" fmla="*/ 225639 h 572117"/>
              <a:gd name="connsiteX29" fmla="*/ 126561 w 368022"/>
              <a:gd name="connsiteY29" fmla="*/ 158757 h 572117"/>
              <a:gd name="connsiteX30" fmla="*/ 177605 w 368022"/>
              <a:gd name="connsiteY30" fmla="*/ 121992 h 572117"/>
              <a:gd name="connsiteX31" fmla="*/ 151593 w 368022"/>
              <a:gd name="connsiteY31" fmla="*/ 0 h 572117"/>
              <a:gd name="connsiteX32" fmla="*/ 207302 w 368022"/>
              <a:gd name="connsiteY32" fmla="*/ 55191 h 572117"/>
              <a:gd name="connsiteX33" fmla="*/ 151593 w 368022"/>
              <a:gd name="connsiteY33" fmla="*/ 110382 h 572117"/>
              <a:gd name="connsiteX34" fmla="*/ 95884 w 368022"/>
              <a:gd name="connsiteY34" fmla="*/ 55191 h 572117"/>
              <a:gd name="connsiteX35" fmla="*/ 151593 w 368022"/>
              <a:gd name="connsiteY35" fmla="*/ 0 h 57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8022" h="572117">
                <a:moveTo>
                  <a:pt x="253263" y="185349"/>
                </a:moveTo>
                <a:cubicBezTo>
                  <a:pt x="246807" y="185349"/>
                  <a:pt x="241158" y="186960"/>
                  <a:pt x="236316" y="189378"/>
                </a:cubicBezTo>
                <a:cubicBezTo>
                  <a:pt x="236316" y="212746"/>
                  <a:pt x="237930" y="235309"/>
                  <a:pt x="241158" y="257871"/>
                </a:cubicBezTo>
                <a:cubicBezTo>
                  <a:pt x="246000" y="261900"/>
                  <a:pt x="250842" y="265929"/>
                  <a:pt x="255684" y="268347"/>
                </a:cubicBezTo>
                <a:cubicBezTo>
                  <a:pt x="254070" y="247396"/>
                  <a:pt x="252456" y="225639"/>
                  <a:pt x="250842" y="204688"/>
                </a:cubicBezTo>
                <a:cubicBezTo>
                  <a:pt x="250035" y="197436"/>
                  <a:pt x="250842" y="191795"/>
                  <a:pt x="253263" y="185349"/>
                </a:cubicBezTo>
                <a:close/>
                <a:moveTo>
                  <a:pt x="177605" y="121992"/>
                </a:moveTo>
                <a:cubicBezTo>
                  <a:pt x="200000" y="121287"/>
                  <a:pt x="223000" y="132166"/>
                  <a:pt x="232281" y="154728"/>
                </a:cubicBezTo>
                <a:cubicBezTo>
                  <a:pt x="233088" y="154728"/>
                  <a:pt x="233895" y="153922"/>
                  <a:pt x="235509" y="153922"/>
                </a:cubicBezTo>
                <a:cubicBezTo>
                  <a:pt x="249228" y="150699"/>
                  <a:pt x="262948" y="151505"/>
                  <a:pt x="276667" y="154728"/>
                </a:cubicBezTo>
                <a:cubicBezTo>
                  <a:pt x="283930" y="149893"/>
                  <a:pt x="293614" y="146670"/>
                  <a:pt x="303298" y="145864"/>
                </a:cubicBezTo>
                <a:cubicBezTo>
                  <a:pt x="333965" y="144253"/>
                  <a:pt x="359790" y="168427"/>
                  <a:pt x="362211" y="198242"/>
                </a:cubicBezTo>
                <a:cubicBezTo>
                  <a:pt x="363825" y="223222"/>
                  <a:pt x="366246" y="247396"/>
                  <a:pt x="367860" y="272376"/>
                </a:cubicBezTo>
                <a:cubicBezTo>
                  <a:pt x="370281" y="302996"/>
                  <a:pt x="345263" y="329588"/>
                  <a:pt x="315404" y="331199"/>
                </a:cubicBezTo>
                <a:cubicBezTo>
                  <a:pt x="295228" y="332005"/>
                  <a:pt x="277474" y="322336"/>
                  <a:pt x="266983" y="307025"/>
                </a:cubicBezTo>
                <a:cubicBezTo>
                  <a:pt x="265369" y="307025"/>
                  <a:pt x="264562" y="307025"/>
                  <a:pt x="262948" y="306220"/>
                </a:cubicBezTo>
                <a:cubicBezTo>
                  <a:pt x="258105" y="304608"/>
                  <a:pt x="253263" y="302996"/>
                  <a:pt x="248421" y="300579"/>
                </a:cubicBezTo>
                <a:cubicBezTo>
                  <a:pt x="249228" y="305414"/>
                  <a:pt x="250035" y="309443"/>
                  <a:pt x="251649" y="313472"/>
                </a:cubicBezTo>
                <a:cubicBezTo>
                  <a:pt x="253263" y="322336"/>
                  <a:pt x="253263" y="330394"/>
                  <a:pt x="251649" y="337646"/>
                </a:cubicBezTo>
                <a:cubicBezTo>
                  <a:pt x="265369" y="401305"/>
                  <a:pt x="280702" y="464157"/>
                  <a:pt x="298456" y="527010"/>
                </a:cubicBezTo>
                <a:cubicBezTo>
                  <a:pt x="309755" y="567300"/>
                  <a:pt x="246807" y="585028"/>
                  <a:pt x="235509" y="543932"/>
                </a:cubicBezTo>
                <a:cubicBezTo>
                  <a:pt x="220176" y="490749"/>
                  <a:pt x="206456" y="436760"/>
                  <a:pt x="194351" y="382771"/>
                </a:cubicBezTo>
                <a:cubicBezTo>
                  <a:pt x="193544" y="382771"/>
                  <a:pt x="192737" y="382771"/>
                  <a:pt x="191930" y="382771"/>
                </a:cubicBezTo>
                <a:cubicBezTo>
                  <a:pt x="161263" y="426285"/>
                  <a:pt x="145930" y="476244"/>
                  <a:pt x="154807" y="531039"/>
                </a:cubicBezTo>
                <a:cubicBezTo>
                  <a:pt x="160456" y="572135"/>
                  <a:pt x="97509" y="589863"/>
                  <a:pt x="91053" y="548767"/>
                </a:cubicBezTo>
                <a:cubicBezTo>
                  <a:pt x="78947" y="469798"/>
                  <a:pt x="99123" y="401305"/>
                  <a:pt x="143509" y="339258"/>
                </a:cubicBezTo>
                <a:cubicBezTo>
                  <a:pt x="136246" y="307831"/>
                  <a:pt x="131403" y="275599"/>
                  <a:pt x="128175" y="243367"/>
                </a:cubicBezTo>
                <a:cubicBezTo>
                  <a:pt x="101544" y="262706"/>
                  <a:pt x="72491" y="278016"/>
                  <a:pt x="40210" y="288492"/>
                </a:cubicBezTo>
                <a:cubicBezTo>
                  <a:pt x="-141" y="301385"/>
                  <a:pt x="-17088" y="238532"/>
                  <a:pt x="22456" y="225639"/>
                </a:cubicBezTo>
                <a:cubicBezTo>
                  <a:pt x="62807" y="211940"/>
                  <a:pt x="98316" y="189378"/>
                  <a:pt x="126561" y="158757"/>
                </a:cubicBezTo>
                <a:cubicBezTo>
                  <a:pt x="133421" y="134986"/>
                  <a:pt x="155211" y="122697"/>
                  <a:pt x="177605" y="121992"/>
                </a:cubicBezTo>
                <a:close/>
                <a:moveTo>
                  <a:pt x="151593" y="0"/>
                </a:moveTo>
                <a:cubicBezTo>
                  <a:pt x="182360" y="0"/>
                  <a:pt x="207302" y="24710"/>
                  <a:pt x="207302" y="55191"/>
                </a:cubicBezTo>
                <a:cubicBezTo>
                  <a:pt x="207302" y="85672"/>
                  <a:pt x="182360" y="110382"/>
                  <a:pt x="151593" y="110382"/>
                </a:cubicBezTo>
                <a:cubicBezTo>
                  <a:pt x="120826" y="110382"/>
                  <a:pt x="95884" y="85672"/>
                  <a:pt x="95884" y="55191"/>
                </a:cubicBezTo>
                <a:cubicBezTo>
                  <a:pt x="95884" y="24710"/>
                  <a:pt x="120826" y="0"/>
                  <a:pt x="1515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p:cNvGrpSpPr/>
          <p:nvPr/>
        </p:nvGrpSpPr>
        <p:grpSpPr>
          <a:xfrm>
            <a:off x="0" y="-104141"/>
            <a:ext cx="4857115" cy="1114836"/>
            <a:chOff x="0" y="-15241"/>
            <a:chExt cx="4857115" cy="1114836"/>
          </a:xfrm>
        </p:grpSpPr>
        <p:sp>
          <p:nvSpPr>
            <p:cNvPr id="3" name="文本框 2"/>
            <p:cNvSpPr txBox="1"/>
            <p:nvPr/>
          </p:nvSpPr>
          <p:spPr>
            <a:xfrm>
              <a:off x="0" y="149959"/>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a:solidFill>
                    <a:srgbClr val="5B9BD5">
                      <a:lumMod val="50000"/>
                    </a:srgbClr>
                  </a:solidFill>
                  <a:latin typeface="思源黑体 CN Heavy" panose="020B0A00000000000000" pitchFamily="34" charset="-122"/>
                  <a:ea typeface="思源黑体 CN Heavy" panose="020B0A00000000000000" pitchFamily="34" charset="-122"/>
                  <a:cs typeface="+mn-ea"/>
                  <a:sym typeface="+mn-lt"/>
                </a:rPr>
                <a:t>1 Theoretical analysis </a:t>
              </a: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5" name="矩形 4"/>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charset="-122"/>
                <a:cs typeface="+mn-ea"/>
                <a:sym typeface="+mn-lt"/>
              </a:endParaRPr>
            </a:p>
          </p:txBody>
        </p:sp>
      </p:grpSp>
      <p:sp>
        <p:nvSpPr>
          <p:cNvPr id="6" name="文本框 5"/>
          <p:cNvSpPr txBox="1"/>
          <p:nvPr/>
        </p:nvSpPr>
        <p:spPr>
          <a:xfrm>
            <a:off x="963930" y="666750"/>
            <a:ext cx="4301151" cy="922020"/>
          </a:xfrm>
          <a:prstGeom prst="rect">
            <a:avLst/>
          </a:prstGeom>
          <a:noFill/>
        </p:spPr>
        <p:txBody>
          <a:bodyPr wrap="square" rtlCol="0">
            <a:spAutoFit/>
          </a:bodyPr>
          <a:lstStyle/>
          <a:p>
            <a:r>
              <a:rPr lang="en-US" altLang="zh-CN" b="1">
                <a:solidFill>
                  <a:schemeClr val="accent1">
                    <a:lumMod val="50000"/>
                  </a:schemeClr>
                </a:solidFill>
                <a:latin typeface="微软雅黑" panose="020B0503020204020204" pitchFamily="34" charset="-122"/>
                <a:ea typeface="微软雅黑" panose="020B0503020204020204" pitchFamily="34" charset="-122"/>
              </a:rPr>
              <a:t>1.2</a:t>
            </a:r>
            <a:r>
              <a:rPr lang="zh-CN" altLang="en-US" b="1">
                <a:solidFill>
                  <a:schemeClr val="accent1">
                    <a:lumMod val="50000"/>
                  </a:schemeClr>
                </a:solidFill>
                <a:latin typeface="微软雅黑" panose="020B0503020204020204" pitchFamily="34" charset="-122"/>
                <a:ea typeface="微软雅黑" panose="020B0503020204020204" pitchFamily="34" charset="-122"/>
              </a:rPr>
              <a:t> </a:t>
            </a:r>
            <a:r>
              <a:rPr lang="en-US" b="1">
                <a:solidFill>
                  <a:schemeClr val="accent1">
                    <a:lumMod val="50000"/>
                  </a:schemeClr>
                </a:solidFill>
                <a:latin typeface="微软雅黑" panose="020B0503020204020204" pitchFamily="34" charset="-122"/>
                <a:ea typeface="微软雅黑" panose="020B0503020204020204" pitchFamily="34" charset="-122"/>
              </a:rPr>
              <a:t>Doppler Sensing</a:t>
            </a:r>
            <a:endParaRPr lang="zh-CN" altLang="en-US" b="1">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b="1">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dirty="0"/>
          </a:p>
        </p:txBody>
      </p:sp>
      <p:pic>
        <p:nvPicPr>
          <p:cNvPr id="4" name="图片 3" descr="993B9602241ED1BBCCBDB068981B4CBE"/>
          <p:cNvPicPr>
            <a:picLocks noChangeAspect="1"/>
          </p:cNvPicPr>
          <p:nvPr/>
        </p:nvPicPr>
        <p:blipFill>
          <a:blip r:embed="rId8"/>
          <a:stretch>
            <a:fillRect/>
          </a:stretch>
        </p:blipFill>
        <p:spPr>
          <a:xfrm>
            <a:off x="4857115" y="5078095"/>
            <a:ext cx="2082165" cy="1417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sld>
</file>

<file path=ppt/tags/tag2.xml><?xml version="1.0" encoding="utf-8"?>
<p:tagLst xmlns:p="http://schemas.openxmlformats.org/presentationml/2006/main">
  <p:tag name="ISPRING_PRESENTATION_TITLE" val="PowerPoint 演示文稿"/>
  <p:tag name="COMMONDATA" val="eyJoZGlkIjoiYWRjMWViM2RlM2QyMTk2Y2ExYTdjZjk0N2JkNGEyMz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思源黑体">
      <a:majorFont>
        <a:latin typeface="思源黑体 CN Light"/>
        <a:ea typeface="思源黑体 CN Medium"/>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MwNTc1OTE1Njc5IiwKCSJHcm91cElkIiA6ICI3Mjc5NjIyNjMiLAoJIkltYWdlIiA6ICJpVkJPUncwS0dnb0FBQUFOU1VoRVVnQUFCTFVBQUFHUUNBWUFBQUJZbkZJYUFBQUFDWEJJV1hNQUFBc1RBQUFMRXdFQW1wd1lBQUFnQUVsRVFWUjRuT3pkZFhnVVY5c0c4SHQzNDU0UUpaQkFBZ1IzQWdUWEV0emRTaWxXb0doeEtDMFVhQ251cFRpVUFJV2dLUVNLQmcvdUVpWHViaXZmSDh0T3N0bE5DQzN2bDI1Ny82NkxpK3pNbVptenZ2UE1jNTRqVWlnVUNoQVJFUkVSRVJFUkVla1FjV2wzZ0lpSWlJaUlpSWlJNkdNeHFFVkVSRVJFUkVSRVJEcUhRUzBpSWlJaUlpSWlJdEk1REdvUkVSRVJFUkVSRVpIT1lWQ0xpSWlJaUlpSWlJaDBEb05hUkVSRVJFUkVSRVNrY3hqVUlpSWlJaUlpSWlJaW5jT2dGaEVSRVJFUkVSRVI2UndHdFlpSWlJaUlpSWlJU09jd3FFVkVSRVJFUkVSRVJEcUhRUzBpSWlJaUlpSWlJdEk1REdvUkVSRVJFUkVSRVpIT1lWQ0xpSWlJaUlpSWlJaDBEb05hUkVSRVJFUkVSRVNrY3hqVUlpSWlJaUlpSWlJaW5jT2dGaEVSRVJFUkVSRVI2UndHdFlpSWlJaUlpSWlJU09jd3FFVkVSRVJFUkVSRVJEcUhRUzBpSWlJaUlpSWlJdEk1REdvUkVSRVJFUkVSRVpIT1lWQ0xpSWlJaUlpSWlJaDBEb05hUkVSRVJFUkVSRVNrY3hqVUlpSWlJaUlpSWlJaW5jT2dGaEVSRVJFUkVSRVI2UndHdFlpSWlJaUlpSWlJU09jd3FFVkVSRVJFUkVSRVJEcUhRUzBpSWlJaUlpSWlJdEk1REdvUkVSRVJFUkVSRVpIT1lWQ0xpSWlJaUlpSWlJaDBEb05hUkVSRVJFUkVSRVNrY3hqVUlpSWlJaUlpSWlJaW5jT2dGaEVSRVJFUkVSRVI2UndHdFlpSWlJaUlpSWlJU09jd3FFVkVSRVJFUkVSRVJEcUhRUzBpSWlJaUlpSWlJdEk1REdvUkVSRVJFUkVSRVpIT1lWQ0xpSWlJaUlpSWlJaDBEb05hUkVSRVJFUkVSRVNrY3hqVUlpSWlJaUlpSWlJaW5jT2dGaEVSRVJFUkVSRVI2UndHdFlpSWlJaUlpSWlJU09jd3FFVkVSRVJFUkVSRVJEcUhRUzBpSWlJaUlpSWlJdEk1REdvUkVSRVJFUkVSRVpIT1lWQ0xpSWlJaUlpSWlJaDBEb05hUkVSRVJFUkVSRVNrYy9SS3V3TkVSRVJFUlBUUEk1VktjZWJNR1J3N2RneXZYcjFDZG5aMmFYZUppSWhLbVVRaWdiMjlQVnEzYm8yaFE0ZkMwZEd4VlBzalVpZ1VpbEx0QVJFUkVSRVIvYU5JcFZMTW5qMGJGeTllTE8ydUVCSFJQNVNGaFFXMmJkdUd5cFVybDFvZkdOUWlJaUlpSWlJMUowNmN3T0xGaTJGZnJpSjZqNWtGUjlkS01EWTFMKzF1RVJGUktaUG01U0VsSVFZM3p2Nk9xeWNQd01QREF3Y09IQ2kxL3JDbUZoRVJFUkVScVRsMjdCZ0FvUGVZV2FoWXZSNERXa1JFQkFEUTA5ZEhHY2R5NkRKOE11eWNYZkh5NVV1OGZmdTIxUHJEb0JZUkVSRVJFYWw1OWVvVkFNRFJ0VklwOTRTSWlQNkpSQ0lSSE11N0F3QmV2MzVkYXYxZ1VJdUlpSWlJaU5Tb2lzSXpRNHVJaUlwaWJLYjhqc2pNekN5MVBqQ29SVVJFUkVSRVJFUkVPb2RCTFNJaUlpSWlJaUlpMGprTWFoRVJFUkVSRVJFUmtjNWhVSXVJaUlpSWlJaUlpSFFPZzFwRVJFUkVSRVJFUktSekdOUWlJaUlpSWlJaUlpS2R3NkFXRVJFUkVSRVJFUkhwSEFhMWlJaUlpSWlJaUloSTV6Q29SVVJFUkVSRVJFUkVPa2V2dER0QVJFUWxJNVZLY2ViTUdSdzdkZ3l2WHIxQ2RuWjJhWGVKaUFoR1JrWndjM05EOSs3ZDBiTm5UK2pyNjVkMmw0aUlpT2cvZ2tFdElpSWRJSlZLTVh2MmJGeThlTEcwdTBKRXBDWTdPeHZQbmozRHMyZlA0Ty92ajAyYk5rRlBqejh4aVlpSTZIK1B2emlJaUhUQW1UTm5jUEhpUmRpWHE0amVZMmJCMGJVU2pFM05TN3RiUkVUSXpzcEE3THRnbk55eEdvR0JnZGkxYXhkR2p4NWQydDBpSWlLaS93RFcxQ0lpMGdISGpoMERBUFFlTXdzVnE5ZGpRSXVJL2pHTWpFM2hVcmttK295YkF3QTRlL1pzS2ZlSWlJaUkvaXNZMUNJaTBnR3ZYcjBDQURpNlZpcmxuaEFSYVdmaldBNEFFQjRlWHNvOUlTSWlvdjhLQnJXSWlIU0FxaWc4TTdTSTZKL0t3TkFJWXJFRWVYbDVrTWxrcGQwZElpSWkrZzlnVUl1SWlJaUlpSWlJaUhTT3pnZTFwRklwVnE1Y2licDE2OExVMUJRaWtZai8vdUkvSXlNalZLcFVDVk9uVGtWeWNuSnBQN1ZFUkVSRVJFUkVSRVhTNmRrUHBWSXB1bmZ2RGo4L3Y5THV5cjlDVGs0TzNyNTlpelZyMXVEVXFWTzRmdjA2N096c1NydGJSRVJFUkVSRVJFUWFkRHFvdFcvZlB2ajUrYUZ5emZxWTlmTk8ySmQxZ2JHcFdXbDNTMmZsNW1RaktUNEdlOVo4aDNPLzc4SE1tVE94YTlldTB1NFdFUkVSRVJFUkVaRUduUjUrdUczYk5nREFoSVdyNEZxNU9nTmFmNU9Cb1JFY25GMHgrZnNOMERjd2hJK1BqMUNjbW9pSWlJaUlpSWpvbjBTbmcxb1BIejRFQUZUMHFGbktQZmwzTVRReWhvMjlJN0t6c3hFUkVWSGEzU0VpSWlJaUlpSWkwcURUUWEzTXpFd0FnS201WlNuMzVOL0h5TmdVQUppcFJVUkVSRVJFUkVUL1NEb2QxQ0lpSWlJaUlpSWlvdjhtQnJXSWlJaUlpSWlJaUVqbk1LaEZSRVJFUkVSRVJFUTZoMEV0SWlJaUlpSWlJaUxTT1F4cUVSRVJFUkVSRVJHUnptRlFpNGlJaUlpSWlJaUlkQTZEV2tSRVJFUkVSRVJFcEhNWTFDSWlJaUlpSWlJaUlwM0RvQllSRVJFUkVSRVJFZWtjQnJXSWlJaUlpSWlJaUVqbk1LajFEeWVWNWdsL2g3OTlpWG1qdXVIdWxYTlFLQlM0Y1B3QVlpUERTckYzUkVSRVJFVGFwU1RFSWlVaEZncUZvbFQ3a0p1ZFZXckhKL292a3N2bFNFdE9RRnB5UW1sM3BVUlVmVlVvNUtYZEZVUUV2ZEQ0ekV4TFRzRGpHMy9pMloyckFJREUyRWhJODNKTG8zdi9TSHFsM1FFcTNvL1RSOEhjeWhyREpzOUhRbXdVYmwvNkEzcjZCcWpyMVFaUDcxN0hUek8rd0dmOVJtRDBOei9BM01xbXRMdExSRVJFUkFRQStHRnNOd0RBdDd2UHc5alV2TmkyYy9vM0JRQk1XM01RZG1WZGtaV1JwclkrS3VRMXRpNGFEd0FZOS8xV09McTQ0OTNiNTlqKzNTUUF3SVFmdHNQZXVZTFEzc2pFRktsSkNkaXlZQ3pFRWdtR1RQOEJaU3RVRWRibjVtUWhJeVVaNmFtSlNFdEtSRXBDREZJU1k1RVVHNFhFbUFqWU9WZEEvNGtMUzNRLzgzS3lrWjZTcEhXZHRiMFRBT0R1eFZNbDJsZGhOUnUzaHBHSkdRQmdWdC9HQUlBcWRadmdpL2xyaFRiK2gzN0IrVVBiQVFEdXRScml5NFViSUJLSi90THhDaXZxbUxvbVBTVUpsNC92eGZQQUFDVEZSa0l1bDhIVTNBcGxLM3FnNy9oNXNMQ3hGZTZyaWxnaWdiR3BCUnhkM0ZDdFlRczBidDhUQmtiR2FtMEtieU1TaVdGaVpvSHlWV3FnZFk5aHFGaTkzdi84dmhXVWxoUXZ2TzkrOEFtQVNGUjhEa3RTYkJRT2IxNkMraTI5MGJCTlY3VjF2NjFaQURNckc3VHRQUkttRnRacTYxN2N1NDZBTXo0WVBIV0oxdmQyUWxRWVZuNDlBQUN3NHNndGpmVXBDYkdReTJSRjlrc3VMM3Fkc2FrNVRNd3RoZjM4VlpabDdJVy9sNHp1REFDWXYvME16SzNLYUh6K2FHTmtZZ2FSU0FTNVhJNmsyTWkvMUFjTEd6dm9HeGdLdDJQZUJXUDlySkd3dG5QQ21NV2JZVzNuQ0FDSURudUxmVC9QZ1lHaE1lWnNQWUZ0aThZREloRzZqWnlLR3A2dGhPMXpjN0tRbGY3aHZoZFc4TEhRUmYvSm9GWjJaZ2FXVFIwdTNQNnM3d2g0ZGVpT1JXUDdDTXZxTm0yRFhpTW5BZ0RDM3J5QTM2RWRpSGtYQ3BsTUNnQW9ZKytFeWQ5dkFBQWtKOFJpOWR6eGFzY3dNRFJDaFNvMTREMWdGR3pldnhnTHR4T0pSREF5TVVQTmhzM1FxZDhJNk9rYnFPMURMcE1oOEpvL0FLQjl6eUdJalZCbVpYVWUrQVgwOVBReCtmc05rTXRsT1AzYmRyeDZISWpOSis5OGtzZUhpSWlJaU9oVFdqUzhIYkl6MDlXV0xmTzVEckZFQWtDWjJRRUFlSitoOE8ySTlrWHVhOHVDc1JyTE5zMGRyWGI3bXcyL1E2RlFRQ1FXSXo0cUhKdm1qc2FBU2QvaTJMWVZ5TTVNRjM3VEZ5VXk1RFY2ZkRFREozZXR4cDBMSjRwdE8zVDZNdXo3ZVk3V2Rhb1Qrc01idnk5MkgwVnhyVkpUQ0dwcEV4Y1Jnb3RIZHdOUW5tVDMvMnJCSnd0by9WdkVSNFZqeTRLeEdsbERhY2tKZUhuL090SlRFMkZoWTZ1eG5Wd21RMFpxRXQ0K0NjVGJKNEVJT09PRGtiTi9ocU9MZTVISFVpamt5RWhMeG92QUFMeThkd09qNXE5QmxUckt3TmZ5OFQyUUZCZXQxcjVSdSs1bzAyc0VmbG44VmJIM3diS01BOFl2MmFZUlJGUHA5OVVDTkd6VEZYSzVYSGd2ZlNpZ3BWQW9jR0ROZklTOWVvS2dKL2VVNTZXTld3TUFuZ2RldzROcjV3QUFjUkZoR0RWdmRmN2pJcGZqM01HdGlBaDZnZDgzTDhYUUdjdmhmK2dYUEh4LzNnb0FzZ0tqalZaTzdxOTIzQm5yRG1Iam5GRklTWXdydG45RmFkbDlDTG9Nbnd3Z1AzRCtWMmdMdHFrVTkvbWpvZ3FBWmFRbTRjZUpmVDdZWHB1eGl6ZkRyVVo5NGZhbFk3dWhVQ2hnYmU4a0JMUUFDTUZVcVRRWElwRUlGYXJWdy8wcmZ0aS9haDZtcmY0TnRrN2xBUUQzTHZ2aDJMWVZIOTJQNGg0TFhmQ2ZER3JwNmV1alNxMEcyTFZxRWFyVzlZUmp1UW9Ba0wrc1RpTlU5S2dKQUFpODZvOEZYL1pDUGErMnFGYlhFOEd2bnVLcTMrOHdNRElXZ2xvR1JzWnEyMzdXZHlSaW84Sng1TmMxOE4yOUVadE8zSVNkVTNudDdTTEQ4TXZ5MmJoMHlnY3I5djRCaVNUL0tia1hjQUdwU1FrWS92VkNWS3ZYR0RmT253UUFWS2hjWFdnejZidjFDSG41RkJHaGI1RVlHNFhVNUVSVXFGTGovK21SSkNJaUlpSlNseHdmamJ5Y2JPRjJRbFM0eHJBZWtVaU16TFFVS0tBK3pDWWpMUVhXZWJtbzA2eUQydktzOUZTOGVxZzg4YXBTdHdtTVRjMlJtWmFDMTQ5dUF3QTg2alZWQy80WUdwbkF6TW9HWHkzN0ZiOStQeG1KTVpHd2RTcVBqTFJrb1kxWUlvR3BoVFVzck12QXdzWWVWbVVjWUdYbkFHczdKMWpiT1VHaXB3Y2pFek9ZdlI4TmtaNmNDQU5EWStUbVpNSFEyQVQ2aGtZZi9kZ00vK1pIV05zN1lkUGMwY2pMemNIWEsvY0NnTWJ0dFRPR2ZYQmZDb1VDdjI5ZExnUVF1bjh4SFZhMmpoL1k2ci9uMU82MVNFdE9nRWdrUXN2dVExQ3RRWE5JOVBRUjh5NFlnVm95NkZ3OWFxUG5sek1oemN0RFZNaHJYRG01SC9HUllVaUtqY0x1RlRNeGRkVitHQmdhYTkwbUx6Y0g5eS8vZ1J0bmowQ2hrT1BDNFYrRm9GWnVkdjU3UWlRU1FhRlF3TnlxRE9ReXFVYXc2MlBKWlZMRVJZUWdOVEgrL2Y3RmlJc0lVV3RUeHJFOHhCSUpNdE5TaEtCdXo5SGZZUHYzazVDVm5vcW8wTmR3OWFpRnZKeHNITjI2REFCZ1lXT0xMc01uQ1FGQmM2c3lFSXZGNkQ5eElkYk9ISWJITnkvaXdkV3pTRXRLUUZ4a3FOYStGYlg4bnlBdU1sUUlwQU5BUXZRNzVHUm1sRTVmSWtMdzRPcFppTVZpZEI4MVhXMmRnWUh5czBZdWt5RWpKUWxOT3ZhQ1hDWkZZa3drYnAvM1JlZGhrMHFqeS84WS85R2dsZ0hhOXh5TVhhc1d3Y1c5S3R5cTFRYUEvR1dWcXFGdTA5WlF5T1g0ZWZaWU9MdTZZOG12eDRXckhyOXRYb0VkUDgxSGNrSXNyTXJZdzhUVVhHM2Jya1BHQUFBcTFhaUw3NzhhaURNSGY4V0lxZDhXMmM2NVltV3MvR1kwTHAzMFFidWVRd0FBS1VueE9MQlIrV0dTazUySm96dlc0YzZWc3hDSnhiaDI3amhFeUw4QzQxNmpMakl6MGpCemFFZklwRkpzT25rYkpoOUk4U1lpSWlJaStsL3dXYmNZUWMvdUNiZlh6LzRjVlJzMFEvZlBwMEV1bDJIbDVQN1FOelRFMGpGZDhqTzAzdHM4Znd5R1RsK0d3Vk9YQUZDZWRCNWN1d2paV1JtbzdkVWVwaFpXYU5ON0pDeHQ3QkFmR1liVGU5Y0RBSG9VRWRBeE5iZkNsNHMySWprdUdrNFZLZ3ZMSi8rNEcyVXJlZ2kvNzJVeUtlSWp3eEFkOWhiUm9XOWc2K1FDUFgwRGRCM3hOYnFPK0JxQWNxaFp5eDVEY1A3UWRuUWFQQUZlM3YyRS9SWE1kSWlMQ0JHR1hoVzI1OGR2MUc0WERsNlZKSmlsY3ZmUGt3aCtkaDhBVUxOeEd6Um8xYm5FMnhaSExwZERMUDcvTGIzOHZ6em0yeWQzQVFBdVZXcXBuZnk3VkttSlJtMjdhUXlETXpRMkVZYXF1bFN1Z2JyTk8rS1h4Uk1SL3VZcEVtTWljUGZQVTJyUGZlRnRYS3ZVd3V0SHR4QWZGWTZJNEpkQ20rWmRCK0xzYjF2UWUreHNoTDk1aGpzWFRzRE1VcjE4VE12dVEvRHF3VTJNbUwwU0lvaHc0ZmNkdUhQaEJGcDJId29BbUwzSlYrdDl6TW5PVkh2TktSUnlqZGZnM0swbllWbkdIdHNXZjRXb2tOY2EremgvYUxzd2pGVWxOVEVlcTZZT0VtNnJYdWVPTHU1bzNMNFhncC9maDIxWkY5UnQ4Umw2ajUwdHRDdjRIdENXQmRTMjd5Z2MyN1lDVGhVcVk4cktmUUNBVlZNSElTWThDTDNHekVKTno5YjRmclEzOUEyTjhOMmVQd0VBUjdjdXc1MC9UOEwwL2RERGdycDlQZzJlN2JwandkRFdBSURKUCs2QlhWa1hqZHUzTDV6QXlaMnJoTzFXVFJtbzlobTBlZjRZdFlDbEtodXJvTUxaY3VaV1piRE01N3BHbjBKZVBzVFdoY3BSV3BOVzdGSWIvcXdpS3ZDYVA3bHJMZVJ5T1pwM0hRZzlQWDM0clA4VzVkeXI0ZW50eTBpT2p4SGEvVFJaL2JVWC91WXBXdlVjQmxOekszaTI2NEg2TGIwMWp2TnY5NThNYXBWVVlsdzA0cUxDVWExelg3VTAzdjVqcGlNNlBGanRSYWhOcGVwMWhmMFVwM3A5WlEyQnA0RTNoS0NXVENyRnUyRGxoNDNQMXBWcTdiY3NtVkhzL3RiTUhZKzVhL2NWMjRhSWlJaUk2UCtMb1pFSmJCeWNoUXd1TXd0ckpNY1gveHM1TVNZQzI3K2JMTFNMZno5QjBvMC9qbWkwZlhibml2RDM0S2xMVUtkWkIrUmtaZUxBbXZsbzMrOExsSytrUHBMQndOQUl2NjFaZ09UNEdDVEhSeU10S1Y3dDVEWTJJaFREWmk1SGROaGJySjQyV0ZpdU91ay8vdXRLSFA5VitSdTlKRU4zVkJsWWhhbUNXSjd0ZXFDcGQxK045ZGIyWmJWdWw1R2FoRFB2QTNwbVZqYm9QVzYyUmh1WlRJckx2bnR4OStJcEpNZkh3TXpTR3JXOTJxUGp3UHdUOTRJMXN4cTI2UXEvZlJ1UUZCZXQ5VDdGaEFmaDVLN1ZDSDN4R0hyNitxamFvQm02anZoYXJkN1NwenFtVENaRndHa2YzTHZpaC9qSU1JakVZamk1VklLWGR6L1ViZkdaMEU2aGtDUGc5Q0hjdlhRS2NSR2hFSXNsc0hVcWo2NGp2b1o3cllidkd5bi9pdzU3ZzdpSUVOZ1ZxTDBHUUJnQ1d4UkRZeFAwR1RjSGEyWW9BMHZQN2w3UkNHb1ZabW5yZ1Bpb2NDZ0t2S1pVMlU0VzFyWklUMDRFQUkyYXlHOGUzMFYwMkZ1OGZuZ2JEZHQwd2F2N055QVNpVkNsYmhNQStUWGFDa3VLalNxMlB3RFVSZ1I5Q3AySFRZU2V2Z0hpb3NLd2ZId1B0WFVGaC9jV1h1Zm9XaGxWNjNzQlVOYkswemFrMHRUU0doS0pIdkp5c3BHVG5RbGpVM1BFdlgvL0YzNytBT1ZJcklMMXpnd01EYlhlMXRQWC82ajdxS3ExOVNIYVhrTUZNNzVNekN5S2ZaM2R2K0tIbC9ldnc4akVESFdhZGNUSlhhdng0dDUxdkg1MEIybEo4V3B0TFczc1lHbnJBRXNiTzFqWTJNUFN4azU0YnNVU0NRd2t4dG9POGEvR29GWXh6SzFzb0c5Z2lMdVh6eUx3Mm5rMGFLNGNXeXVSNkdIcUQxcyt1UDJicDhvckorWGRxeGJiVG5WMVFLS1gvM1RZMkRsaS92b0RNTGV5UVVXUG1zakp6a0tQV2pabzAzMGdadjI4VTIzNzNKeHNaYXEycmNOSDNUOGlJaUlpb2s5dDdIZWJrWmFjSUp3UWZydjdQRjQvdW8zVjB3Wmp3S1J2QVNpekc2YXVQaUFFSEFwbVZEaFZxSXlRRncreGQrVnM1WkEvSTJOWTJwUzhrTEdoc1NrQXdHL2ZScndJRE1Ecmg3ZlJhOHdzTkdxclhuL25ZWUMvMm0yeFJBS1h5alhoNk9LT2N1N1YxTlpaMk5naU5URWVwdVpXeUVoTFZnNUpWQ2lLTEJCZjBNckovVDg0Qk92MmhlTzRmZUc0MW5YYUFrd25kNjFGWm5vcUFLRHZ1TGt3TmJkU1c2OVF5TEhueDIvd0lqQkFXSmFTRUl1ckp3OGdLdVExUmk5Y3AxWnpLVEUyRWo3cnZpMnkxbGhLZkF5MkxCZ3JIRE0zSnd2M0x2c2hPaXdJRTVmdmdFU2k5OG1PS1pOSnNXUEpGTHg1ckY0dk9QVFZZNFMrZW95bzBEZndIcXFzUVhWeTV4b0VuUEZSYXhjWjhnb3g3NEtGb0ZhVnVvM3g1TllsNUdSbFlzMk1ZZkR5N29jV1hRZHJyYU5WRktjS2xXRmpYeGFKc1pHSUNuMVRiTnU4bkd3aEU4cTVvb2V3WEJYSXNyQ3hRMXFLS3FpbG5nWFU3Zk1wMkxwd1BQejJiVUI2U2lKU0V1TlF0YjRYYkozS1k5L0syWGg4ODJLUngxMXg1QmFpUXQ5Z3pmUWhNREd6d0tKZC9raFBTY0wzWDNRQ0FFamVCM1JVbVZHQThuWDMrK1lmaE8wTFVnV2JlbzJaaFNZZGV3dkxUKzlaaHlzbjlndTN2MTY1dDlqaGs0WFhGUzQ2cjQxSUpJSmxHWHNreGtZaU5pSUU1U3ZWRUxMZWlxdHA5ckdXSGJxQlozZXVZdmNLWmRLSUtqTkxkZCt0N1owZ0Zxc0hveEtpMzVWbzN3V0wyQnViV1JUYjlzMWpaVFpoZG1ZNk5zNFpCUUF3TWpiRnFIbXJrWklRQ3pOTGEyeVlyVnorK2R6VmFsbW5nREtlVUhpNDZjZXljU3ozeVFPZi8xOTBzOWYvVHd3TWpUQms0bHpzV3JVSXM0ZDdvMDZUVnVnL1pnWWF0ZnFzeUFLTUVjR3Y0ZWV6QTdGUjRmRGR0UUhsS2xhR2QvL1BpejNPdzV1WEFPUm5iS25VYnR4UytQdjUvVnVReWFTSWVSZUNUZDlQVTJzWDl2bzU0cUxmNGVmZkxzQkt4MmN1SUNJaUlpTGQ5L2pHbjhMZnNSRWhpQTU5ZzVqd0lCemR0aHlBTXBQbHhJNVZjS2xTRTU3dDhqTTVEQXdOSVJhTGNlWEVmaUVJVUw1U2RkZzZ1WlRvdUcxNmpSQ3lXVG9NL0JMdjNqNUgrSnVuT0xsemxaQWRVdGlrRmJ1d2RlRjRLS0RBdU8rM1FDUVNhd3lMOUI0eUVUN3J2MFdiUGlOeGF0Y2F0T3N6Q25LWkRDZDNyVVpDOUx0aUMwVjdlZmRUcStWVmtDcnpxMksxdXZtWlJSOFEreTRZeWZFM0FTaG5SNnpXc0lWR205dm5qd3ZCcGJhOVI2SnFnMllJdkhRR3QveVA0YzNqTzNoKzl4cXFOOG8vMTRpUERJTkhQUyswN1RNUzZlOERMZ1hGdkF0RzVkcWVhTnZuYytUbVpPUDBucldJZlJlQ3lPQ1hlSHpqVDlSdDN2R1RIVFBndEk4UTBQS281NFUydllZakp6c0xaL2FzUTh5N1lGenkzWU5hVGRxZ1hLWHF1SHRSV1hQWXpOSWEvU1lzZ0ltRkZhSkNYc0dxd01YK2JwOVBSZmpycDBoSmpJTTBMeGRYVHV6SGRiL0Q4UEx1aDQ0RHg2ck5QbGNjYTNzbkpNWkdhcDFkTGljckU1RWhyNUNkbVk2TFIzY2pNeTBGQU5DeXh4Q2hqYlpNTFZWd1ZNV3RlbjNVYk53R1QyNWR4TG1EV3dFQXJYdU5LRkgvQUdWdExRQ1F2SitBVEZGZ0ZzSC9WY0NpYklVcVdINzRKclovTndteEVjRndxOUVBbFdvMVF2bEsxYkZybWZLODlac05SM0gxMUc4NHMzYzluTjN5RXo2Y1hDdGg0bkpsd3NhNm1jTVI4eTVZV09mZzRvN0UyRWhFQnIwRUZBcms1V1REek5JYVpSekxhZTFId2Zmc2g0cmtGM1R2eWhuaDc4VFlTTFZBNDFjLy9QckI0WWRGRmU4dnFMakM4L08zbjBHdHB1M3c1dkVkR0JxYklpWThDQURnUFd3aXlsYW9Bb2Z5YmtoTmpJZFlJb0ZjSnNPMTB3Y2gwZE5UWnBuR1JTTXBQaHB0ZW8vRTJRT2JTM1IvaXpKN2syK1JtWUQvZEF4cWZjQ1FpWFBoVWJzaHR2ODRGdzl2WHNiRG01ZFJyVjVqekY2MUcyVmROYVBFc1pIaE9MbC9LMTQvdVljbTdicmltNTkrMVRydVZ4WDhpZ2g5ZzJNNzE2Tk9rMVpvMmJub0w4TTdsLzhBb0F4dWhiNTVEdU1DaFRCakk4TUFrUWczenArQzk0QlJuK0JlRXhFUkVSSDlkYmY4andsL2IxODhDZjIrbWcvTE12WjQ5K1laQU9XSjhKMC9UeUFpNktWYVVFdGw0T1RGK0czdEF1anBHK0xSOWZONCt5U3dSTWR0MWpsL3BqVlRjeXVNV2J3UkIxWXZnRmVudnVvbnB3VXVVTnM3VjRDZHN3c2lnbDRpK05rRHZINTBHMDl2WDhia0gzY0xiVlFuMnhiV3l1eWU5SlFrR0p1VnJJYXRsM2MvdGN3MWJZS2ZQMER3OHdjYXk3VmxhUmthbTBLaXB3K1pOQTl2bndRaU5URmVJK3ZvN3AvS1lJK2ppenRxZWJVREFOUnY1UzA4THkvdjMxQUxNQmtZR1dQSXRLVXdORGJSMmo4VGMwc01uL1dqTUlUUTJNeGNtSEh5N2VPN3FOdTg0eWM3NXYwcnl2TWVJMk5UREozeGczQk1JeE5UYko2dnJFbjhJTUFmNVNwVkZ3STFFajE5MkpldkNCdjdzbkNwckQ3VTFNcldFWk4rM0kxVHU5Zmk0VFYvS0JSeUliZ1Y4dndCeG42M1JXTVdlbTFrVW1YQVNOc1F0dENYajlUcW9lbnBHOEI3NkVUVWJOeEdXS2JLemxyeVpSZGgyY3JKL2ZIVnNoMXErK295ZkJKZTNBdUFOQzhYYnRYcm8ySTFaVW1iWG1ObW9jdndyN0Z2MVZ5OGUvTU10WnEyUlpkaGs5VzJ6YzVRempCcThINFNnNEtCbmc4TnN5eXAxajJIb1ZLdGh0aXhkR3IrZlV0S1FMdStvL0QwOWlYY3UvSUhncDRHWXNTc2xVaUtpNFpZSW9GWUlrRmNSQWdNalUxUXMzRnJKTVpHS2pjVWlmSWYrMEpKSTg1dUhuaCs5eXFDbnQ0VGFrcFZyRjZ2eUg2cEFvVUFZRlRDK3RKSmNkRjRldnV5Y0h2Ym9nbm9PWHFtY0x1a3d3Ly9ycXIxdlRCbnl3bjh2dmtIeElRSHdiMW1BelR1MEF0N2Y1cUZwN2V2cUUyMGNWZkw1QWFacWRxRDV2OFZER3FWUU1PV0hkR3daVWNFWGp1UEhUL054L1A3dHpCdFlGdHNPM01QRnRicWtkdDZ6ZHJpaTVsTE1LaFpSY2hsVW8xeDBpcXhrZUVJT0hjY0JvWkdHRDFyR2JvTy9yTEk2TGxDb2NEbE0wZmc1RklSTFR2M1JmQ0xKMWk2UXptMThLTmJWekI5VUR0MEhUU2FBUzBpSWlJaUtuWFBBNjhoT3V5dGNEc3ZOd2UvclYySVZqMkc0dUpSWmFESXBVcE5aS1FsNCtySkEwS3RySUlNakl3eFl0WktiUDllV2RpN1lyVzZHUGY5Vm1SbnBtUEQ3RkZJakkxRWkyNkQ0VDFrQWdCZzNxQVdrT2JsQ2tNUFZVUWlNWVpNV3dwOUEwTkk4M0tGNVlXSEZKVnpyNGFJb0pmWTl1MVhVQ2prRUlsRWVIcjdNaHpLdXdFQUFpK2RCZ0NVclZnRjF2Wk91SERrVjYzM3ZhaEMzZ1cxN3o4YStzVUVVZEpUbFk5TFVTekwyS05Xa3pZNGYvaFhaR1drNGNqbUpSZzFiNDFhbStpd29QZi92OVZhZkQ0bE1VN3R0bk5GanlJRFdvQXlDRm13Z0hiQjRabXFZTTJuT3FacXFLWlR4YUtQbVJnVEFRQm8xV01vL1BadlFrcENMSDZhMkFlVmFudWllWmNCOEtpbm5wVm5ibFVHZzc3K0RoMzZmNGsvZjkrSmU1ZlBRS0ZRSU96MVU5enlQNFptbmJVWDlpOG9Qam9jQUdCVjVzTWxYMXc5YXFGaG15NXF5d29HWFFvcW5DbG1hR3dDUFQxOVNQTnloWmt0QWVXd1BYMkRMR0ZvbzF2MStqaDdVUG1lR0RsYldkOHROVG4rL1Q2VTc0T0NRenNsZW5xNGR1b2dUdTVhcmJVZlJXVWNIZHUyQXNlMnJSQnVyemh5Q3phRmFyMGRXRDBQRVVFdlVhbDJRM3cyYUJ6S1Z2VElyNTlucVJ4dTJIZkNmUFNkTUI4S2hVSUlkQlpWVXdzQUt0VnFoUE9IdHVQVmc1dkM2NlNtWjJ1dGJRRWc2S2t5OEcxdWJTc2NVK1gxSTJYbVgrSGh3aGNPYjFlYktFQ2FsNHRIMTg4WGVReHRacXoxMFZpV0hCOHJmSFlCZ0xHcE9jWXUzcXcxSUtvYWpobDQrUXh1WHpnT0l4TXpkQmsrR1NIUEgwQ2lwdytGUWc0VGMwdEljM09SbTVPbG5MeWdSU2NZR0JuajBySGQ2UGZWQWxTb1dnZGRSMDVSMisvOElhMlFsNU9OOFV1Mm9VTFZPb2dNZVNXOEw3LzY0VmU0VktuNVVmZnpuNHhCclE5UUtCVENVTU1HemR1alh0TTIrSEhHS0Z3NGZnQitQanN3WU54TWpXMXM3SjFRejZzdDdsNzFSMUo4ak5aYVYvV2F0Y1hNbjdSL0dSWjI2K0laeEx3THhiajVLOUc2U3o4TWIrMkJpeWNQb29WM0gyeGNQQVhtVmpZWU9XM3gzN3VqUkVSRVJFU2ZRT0VhUnkyN0QwWnVUalphOVJpR3k3NTdJWmZMa1plYmc4cTFHK0hxeVFONFdxREl1OHJLeWNxTUsxVkdSMVRJYTJHWlRDYUZUSnFIVytlTzR1bXRTd0R5aDExdCszWUN4R0lKdkx6N3djdTdIMTdldjQ3REc1ZWdYc3RPNk5CL3RMQi9ReVAxWUlwN3pZYTQ1ZThMaFVLT2htMjZva1czd1hCMGNSZUNjN1pPNVZHK1VuWFlsWFhGVjB1MzQ4MlR1emgvK0ZlTmdGeEpoampQbU1BQUFDQUFTVVJCVk84VW5tSHVyMmpUZXlRZVhyK0F1SWdRdkx4L0E3ZjhmZEc0UTA5aGZWRzFzWVQxQllJbEFLRC9Qck9uS0lWbkpsUUZMQUFJQWJwUGRVekYrK0Y0aGN1OUtBb00wMU5sSGJYdU5RTE83dFZ3N2ZSQnZIcHdVL2puUFdTQzFtRjd0azdsMFgvaVFyalhiSUJERzc0REFBUTl2Zi9Cb0ZiUXMzdENVTXF0UmdPTjlWWHFOc0huYzFZSlEremVQZ25FL2xYek1HcmVHdUYrTE41elFXMmJPZjJiUXFFQTlQVFVUOG5QK2Z5QzdDeGxrZkhRVjQveDZzRk5vVkQ4cTRjM0laUG13Y0RRR0hXYWQ0RGYvbzNJemM1Q2ROaGJPTHE0SXk1QytYbzB0VkNPRkpLL3p5NFRpY1FmTlNUdll6WHJNaENQYjF6QXM3dFg4ZkxlRFV4ZjY0T2c5ek56MnBWMVZXdGJWQm1md2x5cjFJS0ptUVV5MDFPUm5aVUJmVU1qVkczWVhHdmJuS3hNWER1dC9OeXBWMkFpQVJOelMyU21wUWlUT2hTY2dWQ2FsNHU3RjAvRDJzNVJxUHZWZSt3Y3VIclV3cXYzazBQTTNud2NPNWRPUWN5N1lBeWJ1UUpWNjN2aDdaTkEvTEYva3hCdzFWYTQvc2JaM3dFb2cvUFN2RnhrWmFUaDVZTWJhTjF6dU5iK3YzdjdYS2h0bHBPVmdYWGZLRis3MzJ6NEhmMG16SWUrb1JFT2Ivd2VkeStlZ3BsVkdWU3Q3NFZkeTZjalBpb2NKM2V0d2NSbHY2bzl2MG14VWNKN1ZKVmQrbS8yM3cxcWFYa3pxVDRuVlcrMGtGZFBNZitMSHRoeC9vbVF3aW1XU0RCazRseGNPSDRBa1FXdVFCWFd2dWRnQkY3MXg0WGp2Nkh2RjFPS2JGY1MrOVl0UVJtSHN1ZzY2RXNZR3B1ZzcraXArSG4yV0Z6MU80YWdGNDh4ZCsxZVdOclkvYTFqRUJFUmxWUldocktlaUhFSjAvdi9yb2lnRnloYjBVUHRoM0JhY2dKQ25qK0VSRThmMVJ1MVFHSnNKQ3lzYlVzMGhLUzBSSVcrUVdKTUJHd2NuT0hrV2tsdFhVWmFNbUxEZzVHVG5WVmszWitDVk0rQmtZa3BSQ0l4RkFvNU10TlROWXBGRTVVR0MyczdWS25UR0s4ZUtvZk90ZW81RE1hbUZyamt1MGNZRG5YdTRGYU1YYndaWFlaUFJxMm03WVNaL0ZRS0YxYlB6c29RVHZSVnNqTFNoUGVDaXFxSXM2cUdWZWpMeDhqT1RFZnN1MkFoUUNZU2lXRlNxRHhJbGJwTm9LZHZBR2xlTHVxMTdLUlJqRG90S1I1V1pSeHdjTzJpL0Q1bGFOWldVbm4zNWhrZTNmd1Q5VnAwMG5pL1QvbDVQNHdLWlpTcDNZZVlkL2hsOGNRaTF3UEs0VzE5eHMzQjFvWGpvRkFvY0dyM0dsU3U0eWxrMEZqWk9pQWgraDNLVnZUQTF6L3RLWFpmSlJFYkVRcTVYQzRFdDE0L3ZDMnNzeTlmOFpNZTA5YXBQS0xEM2lJNjlBMmtlYm5DNTNyNDY2ZENHNGR5RllXL0s5ZjJST1hhbmtpS2k4YVdCV09RSEIrRHl5ZjJDMEd0MEplUDRPcFJXKzBZTlJxM0J0NEh0VVRpNG9NczJabnBPTDVkR1JRUmlVUm84bGx2cmUzRUVnbGE5UmlLaUtBWGVCamdqMWNQYnVMT255ZmcyYTRIMGxPUzhPRGFPU1RGUmlBdU1nejFXbndHdVZ5dU5rTWZBRVFFdmNUdDkxbE1sV3Q3NHZXajIvRDMyU1lFdFI1ZFZ3YkdhbmkyZ3FtNUZXbzFhWXZBUzZkeDdmUkI5QjAvRDhIUGxZRWtXMGRsRFRycCswQ2lha0t5eGgxNm9rN3pEc0x4L1BadVFPQmxaWEgwd2pOMHFvYmVkUjQ2RWZWYkZ6OE1UMVhQeWNUVUhCbHBLZGo1d3pUaFBSang5b1VRa0FhQVNyVWJDZSt2NG1wcWlTVVMxR3ZwTFFUSjY3ZjBMdko5OHlJd0FQR1JZYkN4TDR1MmZmTHJXWHNQbVlBemV6Y0lueFBsSzlkQVpNZ3JBTXIza0dVWk96VHJQQUNuZHE4RkFGUnYxRUp0bUxLZXZqNXFObW1MbUNPL0l1Q01EMUlTWW5CNjl6cklaRkw0N2Qrb05sUlI1WG5nTlZ6M1U4N1EydlN6UGtoUFNVTGdwZFB3OS9rRmJqVWFhQXlQQlpTekk2cUN2Z3FGQWlibWxyQjFMQWNiQjJmaHQ0K3pXMVhjdlhnS1FVL3ZZZDAzSTVDZG1RNUhGM2Q4UG1lVlJzQlNOYVRTME5pa3lCbFVWV1F5cWM0V2lGZlI3ZDcvRGVaV05oQ0p4Y2g0WDhRUEFNS0RsRE1xMkRvNksvOTNLSXVZaUZDY1B2QUxlbjJlbno0WS96N2QxYm5RckFNRk5mK3NGOVl1bUFqLzMvZjhyYURXSDRkMzRlV2p1NWk3ZHErUWRqbGs0bHhjOEQyQXEzOGNSVXZ2UG1qVGJlQmYzajhSVVdFRnA5citZdjVhWWJuL29WK0VxOHZ1dFJyaXk0VWJTbnkxN2E4ZVU5ZWtweVRoOHZHOWVCNFlnS1RZU01qbE1waWFXNkZzUlEvMEhUOFBGamEyR21uMllva0V4cVlXY0hSeFE3V0dMZEM0ZlUrTkg3bUZ0eEdKeERBeHMwRDVLalhRdXNjd3RSb1RCV2ZiK1ZpVzd5Y2JLV3BxY0NzN0I0aEVZdXhlUGdQQnp4K2dXb1BtR0RIN0o0MGZVM0s1SEVtcWVoa2Z5Y0xHVG0wb1JzeTdZS3lmTlJMV2RrNFlzM2d6ck8wY0FTaUh0K3o3ZVE0TURJMHhaK3NKYkZzMEhoQ0owRzNrVk5Ud2JGWGk0eW4zTXhldVZXcWk5N2c1V24vWTVlWmthUzBNL0NHV2hTWnZ1ZVYvRERmK09JS21uZnBxL0JEMjkva0ZOLzQ0QWoxOUF5elk4VWV4Sjd4QWZ0SFpHV3Q5WU9kY0FXR3ZubURUdkM5aFpldUlDVXQvMFRnMjBmOG5SeGQzZUxidklRUzF4R0lKMHBNVGNmbVlNdEJoWW1hQmlLQVhlUFhnSmxwMkg2SjFIeXVPM0VMUXMzdll1bkE4QUFoRGFJS2YzY2ZXUmVOaFltNkZIbDlNUjUxbXloUDBSY1BiUWFHUTQ3dTk2clBEaGJ5dlUrVldvNEV3Yk12S3prR2p2cENCb1JHcU5XaUd4emN2NHN6ZTlaaTRmSmRhZGxKOFZEamlvOEpML0Jna3hrYmlzdTlldkhsMFI2MDJGd0NzbWE3OVBuK3NpdFhxd3JOOVQ5enlQNGJjN0N3YzJ2QWR4aTdlQkpGSWpPcU5XdUxxeVFPSURINko0Nyt1Ukcydjl0QTNNRVJpVEFUQzN6eERsK0dUUDN5QUFwTGpvK0d6YmhHOHZQc2hKU0VXSjNhc0FxQU04dFQyVW40ZWZhcGoxdlpxaitpd3Q4aE1UOFZ2YXhhaVJiZEJ5TTdNRUFJUFlyRVk5Vm9vWi9UYi92MGtOR3pkRmJabFhaQ2FHSWU4bkJ3QWdLSkFMYWt0QzhhaVZ0TjJxTldrTGF6dEhKR1ZtWTZBMC9uWmhCVTg2cWdkWDFYMFhacVhoNmlRMTdoOGZLOFFMRzNWWTlnSFo5L3JObklLWHR3TFFFNVdKdnoyYlVSTno5WklUMG5FeVoycjhvOVpWWG5Nd2htRFI3Y3VnMXd1UisybTdkQjE1QlNzbU5BTFlhK2Y0c1c5NnlqblZsVUlWdFR3YklXTXRHUzQxYWlQd0V1bjhlRHFXVFQ5cksvd2VuZjFVQTR0eTh0Vlp1dW9nbHI2aGtaQ2hweENvVUR3aTRjQUFQdHlGVFFLb3FzWW1wZ1d1VTdaNStVYVFlaUN0d3NIcE8yY1hZWEhVS0ZRSUNFbUFuRVJvY2pLVkg3UFhqeTZHeUhQSDJMZzE0dUZmZ1BLMFZCRnFkTzhBMXIxSEFhSDhtNXFGOXc4Mi9lRVovdjhETWFiNTQ2cWJWZXBWaU0wNmRoYmVHMXAwN2hEVDF6eTNZT2dwL2NROVBRZVJDSVJHbmZvaWM4R2pkTm8rL2pHbnppNGJoRVVDamtzYmV6UXRzL255TW5Pd3BOYkY1R1RsWW1kUzZmZzg3bXJOWWIrMlRnNG85OVhDMURHd1JrTzVkMDBndTRBWUdxaHZHaVZuYW1zbTFhMVFUTTA2endBUnpZdFFmditvNFhodWJuWldiaHlRam5EWmVYYWpULzRXLzJuU1gzaFViY3AydmNmWGV6ei9FLzJudzFxbVppYW8wbmJMZ2k4ZGg3K1IvZkN6TUlLbTc2ZkJpTVRVM1RzbzB3TE5MTzBoa001Vi95eVlnNnlzelBoMmFvVDBsT1RzV1hwVE5qWU93bXpHc3BsTWlRbEtNZUlaMldrSXlNdEJhYm1sbWpXc1NjdStPN0hneHVYVUtOQlU0Z2xFcUZkZGxhbTBLNG9VV0hCMkxwMEp0cDJIeVFFcmhSeU9RNXQreGt4RWFFUWljVzRkczRYMjViTlF2OHgwem56NFg5RWFtb3FFaE1UVWFGQ0JXRlpZbUlpN3R5NUF3c0xDelJ0MmhSdjM3NkZ1N3ZtRjY1TUpvTy92ejg4UFQxaFk2T3M5NWFibTR0cjE2N2h6WnMzNk5hdEc1eWNOTDh3TWpNejhmejVjelJvb0V5M1ZpZ1VPSC8rUEY2OGVJSHg0OGREVDA4UHljbkoyTGR2SDJyVXFJRTJiZHBvN0lOMFcxeEVpRkFIeGNqRURQMi9XdkRKQWxyL0Z2RlI0ZGl5WUt3d3U1RktXbklDWHQ2L2p2VFVSSzNUaDh0bE1tU2tKdUh0azBDOGZSS0lnRE0rR0RuNzUySi9OQ3NVY21Ta0plTkZZQUJlM3J1QlVmUFhvRW9kWmVEcmg3SGRpdHp1UTFRRmlaZFA2S2wxL2JlN3orTmhnTDlRelBqRnZldVlPNkNaV3B1SnkzZkN3c2F1MkpuQWlqTjI4V2E0MWFndjNMNTBiRGNVQ2dXczdaMkVnQllBSWZBbmxlWkNKQktoUXJWNnVIL0ZEL3RYemNPMDFiL0IxcWs4cEhtNW1EZEljMVl3U3hzN3pOMm1MTFQ2NE5wWnhFV0VvSXhEMlNLdlZONjc3S2RXVDZTa3RCVjRMcWpnWTVTVG5hbThQM201V1BYMUFPZ1ZDT3lOWDdJTlpwYld3akFuYlVNZFh0Ni9vZHhQVmdZcy9vUFoyekV4TVhCdzBGN25adVZLWlliRnRHblROSVpRZlNyWjJkbDQrUEFocksydFVhVksvdkFXdVZ5T2dJQUEyTnJhb2xxMWFtcmJ5T1Z5WExseUJkYlcxcWhUcDA3aFhlcTBCcTA3QzNWaWdQZS9YemNzUm5aV0JoektWWVQzMEsrd2Eva00zUG56QkdvMWJWdmtmcUpEODBkRlhQYzdMQlJJdG5ldWdKaDN3Ymg4ZkI5ZVAxSm1ER1ZucGtQZndCQkhOaTlGdFFiTlVjT3pGWEt5TXZFdTZBVUF3TDFtQTF6eVZRYlZ5cmxWVlJ2S2R1MzBRVnovNHdpNkRKdUl4emN2SWlMb0pjNGUyQXp2b1Y4SmJScDM2SVhlWTJlcjlXL3J3dkVJZW5aUGE5OVZGeGpLT0RocnJKdTkrVGlNVElySjFJb0t4L3JaeGMrZXJ0SjUyRVE4dTNzVmFVbnhDSDUySDlkT0hVU0xib1BSdHZkSVBMMTFDWW14a2JqdWR4algvUTRMMjVSeExQZlJRUzFEWXhNOHVIWU9ENjZkVTF2ZXN2c1FJV3ZxVXgyelZZK2hlQkY0RFdHdm4rTEpyWXQ0Y2tzOVVObDUrR1RZbGxWbUlyMStlRnN0YTB5bGNjZjhiQ3E1WEk2SEFmNTRHT0N2MGM3WnpRT05PL1pTVzFhNDZMdEtzODREMEduSStBLzIzOXphRnUzN2pjYnBQZXVRbVpZQ3YvMmI0RDMwSzRoRVl0aVdkWUdUaXp0c25jb0RVQWFNQ3ZjbjVsMHdPZytmRE1zeTlxalR2QU9DbnQ2SGdaRVJMdm51RWVyQzdmdDVqdHAyZWJrNTJQN2RSTWpsY2tqMDlPRlJYL25kbkp1VkJVQlpTTCt3eHpmL0ZHcVRGVmVBL1VOdStSL0RGL1BYQ3Rsa3FZbnhPTHpwZTd4Nm9KeWhzMXFENW1qZGE3Z1F5TXZPeXNDV0JXTUJLQzhzclpxaW5xQ1JIQitOMUtRNEJGNCtneXNuOWd2TC9ROXRSNFZxZFlYOUZKU1Jtb1RLdFQwaGwwbUZBS1EyR2FucU5iVzZqcHp5d2FHM2xtWHMwYXh6ZjZFdjlWdDFScTh4czlRdTZHVmxwTUZ2MzBhaFZwaStnU0dHekZnR0l4TXpHSm1Zb2RlWVdUaTRkaEV5MDFPeFplRTR0T3M3Q3ExNkRCV3lFSlZGOUUwUjl2b3A3bC85QTNHUllZaUxERVBub1JNaGxraHcrN3l2Mm1RWmRtVmRNWEwyU2x3NzdZUG5nZGNnMGRQSHNKbkxJWk5KY1hEZElxRituV2Q3elVrNEFFQUI1ZWRmV25JQ2ttS2pjUFBjMFNLSFJ1cUMvMnhRQ3dCbXI5Nk5IVC9OeDdabHM1R2Vtb3hxOVJwai92cmYxR1kxckZ5alBxNjlPNFlkUDgzSGpwL213OFRNQW5XYXRNS2lUWWVFSXZCeFVlR1kxRXM1Vk9EcUgwY2gwZFBEdkhYNzBhSFhFRnp3M1krWlF6cmcrKzIrc0hNc0o3UzdjdVlJakl4TmlxeXJsWjZTaElWZjlrU2xHdlV3ZmNVMkFNRFR3T3ZZc25RbVhqNjZpd0ZqWjhCN3dCZFlPbmt3RHYreUNyNjdOOEt6alRlODJuZERyVVl0NE9SU1VldCtxWFJsWkdTZ1c3ZVBPK0Zjc0dDQldwRG93SUVEK09XWFh6QnUzRGg4K2VXWEFJQ3dzRERNblR0WENHUk5talFKalJzM3h1elpzMUcrZkhsaDI0Y1BIMkxldkhudzh2TEMrdlhLTkg4OVBUMnNXYk1HRVJFUlNFaEl3Snc1NmwrU09UazVHRFJvRUtLam83RnUzVG8wYnF5TStOKzlleGRIamh5Qmc0TUQrdmZ2RHg4ZkgremN1Uk9qUjQ5bVVLc1laOCtlaGF1ckt6dzhQSFFtS0tSUUtQRDcxdVZDV25UM0w2YkR5dGJ4QTF2OTk1emF2UlpweVFrUWlVUm8yWDBJcWpWb0RvbWVQbUxlQlNOUXkwdzFyaDYxMGZQTG1jS1Y0Q3NuOXlNK01neEpzVkhZdldJbXBxN2FyMVlndCtBMmViazV1SC81RDl3NGV3UUtoUndYRHY4cUJMWCtsNEtmUGNESm5ma0ZaaFVLZWNHWnlOOHZLN1RnYjRpTENNR0RxMmNoRm92UmZkUjB0WFVHQnU5bmRwTEprSkdTaENZZGUwRXVreUl4SmhLM3ovdWk4N0JKYXUwdGJld2drOHVVTlZGRUlvM3N0eGYzcm1zczA1WlI5VmZKWlRKQTlkQW9sTGVMK3VGZHVKaXlYQ1pEZG1ZR1ZuNnRyUG1pTFZpbU90RjBxbEFaOFlXdW1BT0FwYTJEeHV2cDM4TFB6dzlMbGl6QjRzV0wwYjY5NXJUcHYvMzJHd0JnNnRTcEd1dDY5KzZOM054Y2plVUEwS0pGQzV3L3I3MWdzTCsvOHVUWTE5Y1hvYUdoNk5HakJ5Wk1tSURtelp0ajBhSkZXTGh3SVNaTm1vVGMzRnhNbVRJRmJtNXVPSHo0c05vK3BGSXBwaytmRGs5UFQyemV2QmsvL1BBRGZ2Lzk5Mkx2YTJCZ3lXWUFMT2pJa1NQdzlQU0VpNHZMUjIvN1Z4VU1hQUZBYkVRSTNqeStDMEI1RWxtbGJoTjBHandCOVZwMlFucEtrakFqSWdDSUN3U1hvOFBlQ0g5ckMwaEVCTDFBeFB1Z0ZhQThzYjl6NFFUTXJjcWdobWNyQkQwTmhGd21nNzZCSVV6TUxQRDZnZks5NDFIUEMvRlIrYld3enY2MkJZQXlHRkczeFdkNGNQVXNMdm51Z1gyNUNuQjJxd29BZUhUOVBJS2VxZ2V3a3VPVmRYZ0tmcCtIdm53RU0wc2JQQSs4QmlCL2FGNUJ5OGRyUDlIOEs0eE16TkJ6OUF6cy9Va1pjUHZqd0daNDFQT0NmYmtLK0dyWkR2Z2YrZ1hQNzE1RlduSUNEQXlNNE9oYUNZMDc5UHJBWGpXNWV0Ukd6Y2F0Y2NsM0wxSVNZbUZ0N3dTdlRuM2g1WjAvck16RTNQS1RIRk5QM3dCakZtL0daZCs5ZUJEZ2o4U1lDT2pwNjZPY2V6VzA3RFlFVlJ2a1gweHAyS1lyM2o2NWk1VEVPRWowOU9GWTNoMk4yblZYTzVuL2JOQTRQQSs4aHJpSVVHUm5aa0RmMEJCMlpWMVFxMGs3Tk84eVFLTlF1NHBFb2djekt4dFVyRllYVFR2MTFScE1LVXJ6TGdOeDkrSXB4SVFINGM2RjQyalVyanUrMi9zbkpIcDZrTXRrUWpEV3JOQjdwZmZZT1dqYXFaOXdFYWZUNEFrd01qR0RvYkVKY3JJeWNmWFVieHJIRWtza0VJc2x5RXhQQlFEVWF0SUdUMjlmaGpRM0I4OERBd0JBNC9NL09UNUdxRE1sRW9sUXIvbG4rQmlxeVFFQTVmZXJSS0tIUnpjdTRObWRxM2g4NHdLa2ViblFOelNDaWFrNW5nZGV3L1BBYTNDdFVndXRldzFIMVFiTkVCc2VyTFkvUFgwRHlPVXl5R1V5MUdyYUZqSnBIZzV2K0I0QWhLeWx6TFFVN0ZnNkJVT21MZFdZQ09EY3dXMDRkM0RiUjkwSFFIc1poWUl6RGZyN2JFTlV5R3NreGNmQXZXWUR2SDBTaU1CTHB4RVI5QUtOMm5aSG8zYmRjUFBjTVZ6MjNTc010elF3Tk1hd2IxYkF0VW90WVQvMVduUkNVbXdVenY2MkJUSnBIczRkM0lycmZvZlFvRTFYdE8vM0JjNGYvbFVqWUF3QWh6WjhwOVlmWjdlcWlBaDZnYmpJVU94Yk9VZjQvS3ZXc0RtUzQ2TnhhTU4zUXZETHZWWkRlTlJyS214YmNIS01oOWY4WVd4aWp2dFhsVE9OV3RqWWxxZ2U0RC9WZnpxb1pXSnFqb25mcnNYRWI0dE9OMXkwK2RBSDkrTlFyZ0w4Zy9JMGxqZG8wVUZqdWJaMmhlVmtaMkhtMEk1d3ExWUhrNzViaDRCenZqaTVieXVlUDdpTkZwMTZZK2FQdjhLbGt2SUxkdjJ4Ni9EZHZSRy9iVnFCZ0xPK0NEanJDNWRLVmZIcnVjY2ZQQTc5LzVQTDVVaEpTZmx3d3dJSy90ak95TWlBajQ4UERBd00wTGx6L3RoMlEwUGxsM0ZlWGg3cTFLbURQbjM2NE1pUkk3aC8vNzVhVU92cTFhc0FnTEpseTZKMzcvd3JXTW5KeWc5aFgxOWYzTGx6UiszNFBqNCthTjI2TmZidDI0ZHZ2dmtHVzdac3dkQ2hRNFgxSzFhc3dJb1YrUmtNMjdkdngvYnR5aUZxZitYSDk3L2RrU05IY08vZVBUZzRPS0J6NTg1bzJiSWxhdGFzK1QvTEh2Z1U3djU1RXNIdmkzM1diTndHRFZwOW11bU5DOWJtK1AveXZ6em0yeWZLRXphWEtyWFVBaW91VldxaVVkdHVhclByQU1xcjNxcUNwUzZWYTZCdTg0NzRaZkZFaEw5NWlzU1lDTno5OHhTOHZQc1Z1WTFybFZwNC9lZ1c0cVBDRVJIOFVxTS8zVDZmQnM5MjNiRmdhR3NBd09RZjk4Q3VySXZHN2RzWFRxZ05pU2pvMjkzbllXeHFMZ1I3OXErYUsxd2xIdnZkWnJoVlYyWlUzZkwzeGRHdHkyQmdaQXk3c3E0d05EYkJNcC9yR3ZzTGVmbFFHRW8wYWNVdXRZS3RLcUlDejgvSlhXc2hsOHZSdk90QTZPbnB3MmY5dHlqblhnMVBiMThXcHZjR2dKOG1xejlPNFcrZW9sWFBZV3JET3VadU80WEhOLzdFdnAvbndObXRLckxTMDRSaTAyS3hHSHI2bWljMXFpdW9udTE2b0g1TGI2MlBVVW1FdlhxQ2pYTy9FRzdmT0hzRU44NGV3ZkxETjNGOCswcmN2bkFjVFRyMkVnSjMvajdiY1BuNFBqUnMwdzNkdjVnT3NWaXNVVGVvb0tCbjk0UUFXZERUZTBMd3E2QlI4OWFvL2JqOU56RXdNRUIyZGpaKy9QRkhOR25TQkFFQkFaZzdkNjVHTzA5UFQ3WGJnWUdCaUlxS0tqS29sWmFXaHNSRTdiT1ZxVHgrL0JpK3ZyNG9XemEvWnNuU3BVdHg1ODRkU0tWU0JBUW9UeWliTjlkZTNGaWJybDI3d3NwS3ZUYmE2ZE9ua1pTVVZNUVd4VnU3ZGkweU16TlJxVklsZUh0N28wV0xGbHF6dWYrWEhNcTdvWG5YZ2NqTHlSYXlPZHIwSG9GTHZudmd0MitqME03STJGUnQ2R3p2c1hQUWUrd2NqZjBCeW1MMGliR1JFSXNsaUFwOWpkY1BiNk5CNnk3b1AzR2gwRVoxUXUvaVVRdVJJYThnbDh0aGFHeUNXbDd0Y090cy9qQ2thZzFib0VQLzBYQjJxd3FuQ3BVUjlEUVFlbm9HcU5hd0JWSVRWYU14Tk90M3FWalkyTUhBMEJpNU9WbllOTzlMdFhWVjZqU0czNzZOeU0zSkVwWXBQOU9LcnYrWG1aNksyK2VWc3lqNjdkdUlDdFhxb0ZxRDVrVm1mOVpzM0Vick9qTkxhL1Q2OGh2MCt2S2JJby8xb1l6U3d1cy9GSno2Rk1jRWxKa3U3ZnVQUnZzQ3hmMjE2ZmZWZ2cvdXEyMmZ6OVhxTFAyZGZwVjBHN0ZFZ21tcjFRTlF1VGxabURlb2hkckZIOVhzbWlwRnpRUUlBSE8zbmtUSGdXTmg1K3dLU3hzN21KcGJ3ZFRTR3RrWjZkZzQ5d3VrSlNkQUl0RkR4NEZqY1didmVqeDVQNGtDQUpSeHpNOFlqQTU3aTkzTFp3aUY3K3UzOUJZeTMwcEtWVmpkeWJVU3VvMmNpdTFMSnF2OXppbGJvUXI2VFZ3QXU3S3VDRGg5RUpkODl5TDAxV1BzWGpFVGRacDFnRmZuL2pDenNJSjl1WXF3ZDY0QUc4ZHlXRE45Q0dMQ2cxREJvdzZ1blRrb3pFSTZjUEszQUlCZHk2WWpKeXNUUjdldXdLeU5SeldHRUg4cWNwa01JcEhvL1N5Tnl2ZGhHY2R5R0Rublp4emV1QVNQcnA5SGROaGJQQXU4aXVaZEJ5SStNa3dJYU5tV2RjSFE2Y3MwNnVnQnl0ZWhtWlVOam05ZkNXbGVMdEpUa3BDVGxRa0RRMk00VmFpTXh6ZitoSDI1Q25DcVVCbU81ZDFoNSt5S28xdVhJenNyQXpVYXRVVEw3a1BoN09hQjNTdG00dG1kSzhMemEyUmlocW9ObTJQYmduRkNUVElyVzBjTW5LUStrWnlWbmFOUU56RGdqSS9haEI3VkdtaG10ZXVTLzNSUTY1L0swTWdZbzJZc1FhTlduMkhmdWlVSWZ2VVU3WHNOeGVLdHZ3dlpZU29TaVI3NmpQb2FYUWQ5aWZPK0J4RDAvQ0VtTE5JK1RTdVZQbk56YzQxQVQyaG9LSHIzN2cyeFdJemJ0MjhYbTcyelo4OGVwS2FtWXZUbzBUQTJOb1pNSmtOd2NEQmV2bFNlMENZbUptTExsaTFJUzB0RG1USmxzR3ZYTGpnNE9LQnhZK1VYNUlVTEZ5QVNpZEMwYVZNY09YSkVZLzlTcVJTaG9lcFgrQlVLQmNhTkd3ZC9mMytJeFdLa3A2ZGowS0JCd3ZwcjE2NGhQRHdjYmR1MkxYTG9CMm1LaVluQnpwMDdzWFBuVHRqWTJLQkxseTVvM2JvMWF0V3FCY24vNkV2NnI4aElUUktLOTVwWjJhRDN1TmthYldReUtTNzc3c1hkaTZlUUhCOERNMHRyMVBacWo0NER4d2hYQmd2V3pHcllwaXY4OW0xQVVseTAxaCtETWVGQk9MbHJOVUpmUElhZXZqNnFObWlHcmlPK1ZydnkvNm1PS1pOSkVYRGFCL2V1K0NFK01nd2lzUmhPTHBYZzVkMFBkUXZNbnFOUXlCRncraER1WGpxRnVJaFFpTVVTMkRxVlI5Y1JYOE85VnNQM2paVC9SWWU5UVZ4RWlNWVFzUS85K0RJME5rR2ZjWE93Wm9ZeWFQenM3aFdOb0ZaaGxyWU9pSThLVjZzZG9xS25yNjlXbTh2QTBGRHJiVzNUU3hkRkpzMmYyZXJFamxXWXRId25jbk95NFgvb0Z3REtOSGRWL1VkdDl6Y25NNyttaG9tWlJiR1B5ZjByZm5oNS96cU1UTXhRcDFsSG5OeTFHaS91WGNmclIzZVFsaFN2MXRiU3hnNld0ZzZ3dExHRGhZMjljTlc0TUZVdGtwcU5XMlBFckordy9idEplUDNvTnJxT25Jckw3NGNsamYxdUM4bzRsbFBiVGl5UndFRHk2Yk9jUkNJUjVIS1pjaFkzZjErMDZqRU1Db1VDbDAvc1IxNXVEZ3lNalVzVWhMM3N1L2VEYmY3TjJyVnJoNzU5KytMbzBhTzRlUEVpM056YzBMTm4vaEJhWDEvbFNVbVBIajAwdm1QNzkrOHZYTFFaTUdBQXRtN2RpbTNidG1IU3BFbm8xcTBiL1B6OFVLZE9IZXpZc1FOeXVSeE5temFGcWFseXVGQmFXaHFNakl6Zzd1Nk90MitWdytUQ3dzSlFyMTQ5VktsU0JWWldWcmh3UVZuVWVjK2VQZGl6Sjc5dzlwdzVjN0J6cDdJNDhvTUhEOUMxYTFkNGVTa3pEd1lQSGd3UER3KzFmdDYrZmZzdkI3VlUzcng1Zy9YcjEyUDkrdlZ3Y1hGQjU4NmQwYUpGQzFTdFd2VnY3YmVrT2c0Y296RUVxcng3ZFFESzk1aUZ0UjA2RDV0WTRza2VVaFBqY2UzVVFlWDJZakdjWEN1aGJlK1JhbTBhZCtnRll6TUxsSEVvaTNvdE9zSFF5QlJSb2E5aFpHeUtwdDU5OGZMQkRiVHIrd1hjYStiUFptZHFib1VSczFaQ0xKSEF4TXhDQ0dvVk4veFFUOThBZzZaOGp5c245d3YxYmd3TWpWR25XUWU0ZXRUV0NIU3ArbDBTbDN6M29IbmVBRlJyVVBMQUtQMHpHUmdhdzdLTVBaTGpZeUFTaVdIbjdJTFdQWWRCSnBPVzdJS2JTSVIyZlVkcExOWTNNRVRUVG4zeDUrODc4ZG1nY1NqaldBNnVIclh4OVBabDZCc2F3YUdjRzdwOVBrMnRmZm5LTlpBWUd3azc1d3JvTm1xYXhqNC9wRUdyem9pUERFUEw3a05nYkdxT1JtMjc0ODZmSitCZXN3RWF0KytGbWsxYUM4UHpXdmNhQWMvMlBYSHU0RFlFWGpxTnRuMCtMN2JFZ3A2QkFRWk9Yb3d0QzhhaHk0akpRbFpXMzY4VzRNakc3OUZ4MEZpTjN3ODlSODhzVVRiZ0xmOWo4TjMrVTdGdEpIcjZLRitwT2lKRFhxTkMxVHB3cTFFZjdqVWJ3TURRR0VPbUxVV0RWcDF4NWVSK2RILy9tUFlhT3hzWmFjbXdjNjZBOXYyK0tETHpEMUJlSkhPclhoOSsrellnSXkwRjNkOC85bDZkK3FGNWw0RWFuMzlsSE12QjJzNUo3ZmZia0dsTDhjZUJ6UWk4ZEJwUUtOQm4vRnlZbVZ2aGk0WHJzVzNSZUppWVdXRG9qT1VhSlMrTWpFM1JmK0pDblAxdEM1TGpvcUZReUtGdmFJU0sxZXVoNDRBeEgzenMvc2tZMVBxSGF0UktlVEkxZFBMOEVyVTNORFpCbDBIRlg4bjR1N1FOS1NtODdHUGFGUHhoV1pMOWZFeTdqOTJ1SlAxV1Jlei95blo2ZW5vd050WitRcFQxZnF5N21abFpzUUd0c0xBdzdObXpCODdPemhneVpBZ0dEUm9FUTBORHRTQlVlbm82OXUvUEgzdWVtNXVMdERUbFZjWEhqeDhqSWlJQ3pzN09hTjI2TmFaT25Zcm82T2dpandjQU0yYk1FUDcrK2VlZjRlcnFDaE1URThUSHh5TTFWWm5pckpyRnlOM2RIZGJXK1VHSEFRT1VtUUpKU1VuSXpjMkZYQzcvUzgrRE5uOTFQeVY5ZlJiMzJ2eVkvUlNrMnFmcStTNG9NVEVSZS9mdXhkNjllMkZsWllWT25UcWhidDI2YU5xMEtjek16TFRlbC84dkozZXRGZExaKzQ2YnF6R3pta0loeDU0ZnY4R0w5MWZEQVdVZGthc25EeUFxNURWR0wxeW5Wbk1nTVRZU0NsV0VkQUFBSUFCSlJFRlVQdXUrTFhMYTc1VDRHR3haTUZZNFptNU9GdTVkOWtOMFdCQW1MdDhCaVVUdmt4MVRKcE5peDVJcGVQTllQVHN4OU5WamhMNTZqS2pRTjBJOWxaTTcxMmhNVVI4Wjhnb3g3NEtGb0ZhVnVvM3g1TllsNUdSbFlzMk1ZZkR5N29jV1hRZHJyYU5WRktjS2xXRmpYeGFKc1pHSUNuMVRiTnU4bkd5aDZMRnpSWTlpMi81VnFtTGtLbTM3akVScVVqd0NMNTVDVk1ockhONjBGR2xKOFVoTGlvZXB1ZFVIcjRRWExHSnZiR1pSYkZ2VlVLWHN6SFJzbktQOEVXOWtiSXBSODFZakpTRVdacGJXMkRCYnVmenp1YXZoVkdqeUZybE1Ccms4LzZxeE5DOFh6d092UVN5Um9GckRGbmozNWhsZVA3b05NMHRyZUxidmdSTTdmbjYvbmZyckpDNGlwTmgrZm9pTll6azR1M2xnN3RhVE9IZHdLKzVlUElXR2JicWl0bGQ3L0RpeGoxREUxOERRQ0ZzWGpVZDJab1l3RGZlakFIODh1YW1zSlROcHhTNnQrdzkrOFJBdjdpbXo0Z3FlZEtjbEp3Z3pWNmt5N2twRHdjOUMxZC9hL2xkOVJoYlZwdkRmSXBFSUlwRUlCZ2JLRTRBcFU2Wmc5T2pSU0VoSTBKcWxCU2lEUndXcHNxZ0FaWmF4ajQrUGtMa01BTmJXMWhDTHhZaVBWd1pSSXlJaUlKVktoWnFXYVdscE9IaFFHWndvR05RS0MxTU9henQ3OWl5Q2dvSmdaR1FFQndjSFpHWm1JaTR1RHRiVzFzakt5aEsrZzNOemN4RVZsVDg1dytEQmc3WDJ2NkM0dURoa1oyZERLdFg4TEMzODJNbTFCTDNEd3NLd1pjc1diTm15Qlk2T2p2RDI5a2JObWpYUm9rV0xUM3BoNWFzZmxHVTJESTFOdFo2MHU5ZHFpT1dIYjJoTU5sRVNuWVpNd0dlRHh3dXZCVzJjM1R6ZzdKYi8rVmk5VVF0VWI2VE1TREF3Tk1hWWJ6ZHAzVTVWY0JsUUZyMHZLaHRuOU1KMXd1TmNjTitGL1pVTUlQcDNtclBsaE5ibHl3N2QrTXY3MU5NM1FMdStvMUMvVldkaDJHS0xib09MbklTaGpHTTVESjY2QkY3ZS9XRHI1RkxrOTRQcWU2ZGdQY3VDQ2haSzd6eHNJam9QbXdnakUrMi9XMDNNTGRIenk1bjRiUEM0SW8vWHJQTUFwS2Nrb255bEduQjI4OENFSDdhcnpSVFlvRlZuL0I5NzV4MFYxYjEyNFdjR2hvNTBCQlJSVWJFTEZoQXJGdXk5SnRFWXU5SFlFbXRzaVNXeFI2UEdYaU5SN0lvRkZRdDJVUkVMRmxSVVFDbUNGT2wxdmo4T2M1aGhCakM1eVpmY20zbldjc21jT1czYUtmdjN2bnRibGErQWswdFJXOSs4SFdjQXdYRC9ZeXEzM052M1ZCbTBWREIyMFdaeFB3SDZmRGtMUzFzSGNhQk9tWnFObXF1MHdFcWxVb1pNWDFibXRoVlkyenZ5K2JTbGhaVm93ckd2ZUVDUWd1S1ZmQ0I4M3QyK21FUzNMeWFwVERlenRPR3J4ZHN4TkRZcDhaamFvTG0zR0s3eHY0UlcxTkpTS2tPRy9QY2F4djFUc0xDd29HSERoaXhicHZsZ3AyaEh0TFl1L2NaMzI3WnQ1T1Rra0pPVHc1QWhRNGlOaldYQWdBSFVyMThmYzNOemR1OFdSdXEzYk5sQytmTGxzYmEyRnRzU0FZNGNFWXdMRlJkK3AwK2Y1c21USjZWdVUxblVVamE0M2JKbGkxcEYxNVl0VzFRZUswU3RKVXVXRUJ3Yy9CK1BNUDliU0U1T3h0ZlhGMTlmWDB4TlRmSDI5cVp0MjVKTmRQOUszcjE1UlhLQ1lQSloxOE9MV28zVkw5WnZuVHNtaWt0dCt3eWxacVBtQkFlZUlpamdDQzhlM3ViSm5hdlVidEpLbkQ4aE9oSVh0MmEwN1R1VXRCVDF0cDY0TjYrb1h0K2R0bjJIa1pPZHhjbGZmK2JkbTlkRXZ3cmo0WTBMdUxibzhLZHQ4OXJKZmFLZzVlTFdqRGE5aDVDZGxjbXBYOWNROStZVmdVZC9wVjdUTmxTc1ZwczdGNDhEUWx0Ri8zRnpNU3BuVHN6clo1aGJGMVVuZGgvMk5WSFBINUdTR0U5ZWJnNlgvWDdqdXY4Qm1uWHVUNGRQeHBRNmNxZU1oYTA5aWUraU5hYnRLUktac2pMU3VIaDRGeG1GQ2I2dGVtcStjRlcrbWYwOU40MktTaVY1UVFHSmhTbUdWbllWYWRWek1BYUd4dGc0T0hGcTkxcENMdnVMeS9RWS9vMG9lcGJXUHFHZ3VHQ216Snl0cDZqbjJZNFhEMitqYjJoTVhOUkxBRHAvUGg2SHlqVW83MWlWRDRrSlNIVjBLTWpQNStwSlgzUjBkVWxPaUNNNVBwYWtoRmphOUJsS3ErNUY0c0N6ZTBGa1phUlJ0VTVEakV6S3NiZlFRNmRsdDA5TC9XdzB0Zkw5SG1hdVA0cUZyVDFtVnJhaUdhMU0zd0RqY3VZcW5sb1phUjlFTVZlQm9yMmpOQUwyRlhtSUtONG5FSHg5UVBESitEc0VyZUt0Zm44Mnl1Zld6cDJMV2tNWEwxNnNkbjVTVUh4NmVucFI1V0JpWXFKYXE2RlVLc1hHeG9hWW1CaHljM041K2xUd0xxbFdUV2dyY1hCdzRPclZxNnhhdFVyMHdtclVxQkZ0MjdhbFQ1OCtMRml3QUlEbXpadXpiTmt5RGgwNnhJOC8vc2lFQ1JQbzJiTW5Bd2NPeE5QVFU4VlRDMVRiRDMxOGZDaFhyaHc5ZXZSUTJiY1ZLMWI4YWVmVzJOaFlzV3JNeHNhR1RwMDY0ZVhscFRiSTgwY29udkNsaVQ4aWFBbkxsU3htL1graHlYeGJpNWEvQzJYeDZXTitHMlY1aENtTHUyVlJrcGhWbk5MT1J4N2VxaUUxeW9LV2d1TDdYSHl3dFN4MGRHVVlhdmpkRmwrdnB2YkJQNXMvZXV3ckRhTXlCZ3ovVjlHS1dscEtSZm1DUWRQQnNiUnBtaXF5U2x2Mlk5Zi9aNityclAzOUkrdFNmbXhtWmlhMktpalNBelh4OHVYTEVwL2Z2SGt6Ym01dStQdjdrNWFXUm54OFBPWExsMmZDaEFrWUdSbFJVRkRBbmoxN3lNL1A1KzNidHp4Ky9KaVltQmhpWTJOeGRIUmt5SkFobkQ1OVdtV2RQajQrSmU2TE1sZXVYR0h5NU1rQU9EazVjZmh3a1FlRkprUGJpUk1uOHZidFcvR3hoWVVGZG5aMkdCbXBqM1Q4M3U5VWFmelJkUlgvL011YTcvZk9VL3ltNE0yYk54cXJ0VFNSbjU5UFltSWl5Y25KZjhyTnhlOUYzOUFZSFYwWitYbTVoSWNHOHlFeFFhM3E2TTRGUWV5eHErUk12V2J0QUdqWXVyT1kvaElXY2tORllOSXpFRXEzTlkxOGdUQkNObVRHTXJHRjBOREVsUFd6aENyVThJZDNjRzNSNFUvYlpzaGw0VGRoWUdqTTRLay9pdHMwTURKbXd4eWhEUHZldFFBcVZxc3R0ckxwNk1xd2RheUNwYTJEMnNXV3ViVWRFNWJ0NHNTdW43bC9OUUM1dkVBVXQxNC91Y2VZQlJzL3FxMUcwZUtucVMyd2VDS1Rya3lQem9QSFU5ZERjemlEd2k4RHdPQjNDQnVOdkxwaVhNNmNCczI5UmZGcHd0S2RIRnIvQTNGdlh2SHV6V3RBaUtET3ljb2dMU1VKM3pYZkU3Qi95NS9XSWxPellUTyszZWpIb1EwL0VoZjFVbWhwOE83Tjd1VXplSFRyc29weDZoME5SdndaSDVKVkhoc1lHeU9SU0lpTGZFbG1laXJQN2d1VkUyZjNiU0ZnLzFaeHZsVlRCb3UvdFpGejEvd3ByNlVnUDU4UFNmR2tGKzVUNUxPSHlQVDB4ZXFOM2N0bkVoSDJBQS92WG5pWDBBSlFrcGRQcXg2RE9ibnJaK1J5T1pIUEhwTCtJUW5qY2haaTlaYVRTLzAvNVRYOFhoUlZPY1d2SVpTcm5wV1BhWnJtSzQ3eWM0YUdodUxBemJ0M1JSV0FycTZ1QkFjSDg5VlhYL0grL1h2YXRXdEhyMTY5OFBYMVJVZEhoM0hqeHJGNTgyWTJiZHFFbFZWUmRIbng5a01GenM3T3hNWEY4ZkxsUzBKQ0JHL0IrdldGOS9UbXpadk1uVHVYeE1SRU9uVG93Tm16WjdsLy96N0J3Y0hzMmJOSHJMNVNydUlDcUZoUnRiMFZoSE5GZnFFZmpYTDdvWStQRHhZV0Ztb205elkyTmxTcVZBbHpjM09ONzZueS95OWZ2dFJZcmFXSjNOeGNsV3BzTFZxMGFOR2k1WitPVnRUU1VpcTdkdTJpVGgxMWxWekxIOFBNekV4dFdrWkdCcm01dVJnWkdTRXJ3ZHRHVjFlWEhqMTYwTFZyVjBhT0hFbG9hQ2h6NTg3bDJyVnJyRjI3bHRqWVdQRmkrUHZ2djFkWnRuNzkrcHc2ZFlyczdHeVY2WU1IRHk2elVpczRPQmhkWFYxTVRFeElTMHRUZTc1djM3NGFsbEpsNWt4MUQ2Wi9NNk5HamVMdVhjM3gzeUQ0cmpWdDJoUnZiMjlhdFdvbGZpZm16UG00VnVRL0V6TXJXK28xYmNPNUE5dklURS9sNElaRkRKKzlXbVdlMk1pWGhmK0hhNHkvTHA3aVZxR0tTNG1DRmdqR29zb0pQY3FqaElxa25UOXJtL0dGQ1hIMlZVcmVwaUxxdW5YUHdmai90cDZVOSs5WVByNHYxZXE3MDZMclFMWDBIVk56S3o2ZHRBRHZBYU80Y0dnSGR5K2RFc1NHNTQ4SUNqaEM4eTVsVi8wa3hFWUJZRzVWdGtlZGswczlHcmZwV3VMekx4OEpIbjZtRnRhWW1La21MRDEvSUZTcHBhV29WM3FjOWQyRWpZT1RTb242aHRtanFPZlpsb1RZTnpUcjNKODY3cTJwV3NlTmd2eDh3a0p1OHZUdVZTTENIbUp0NzhqVW4vZXByVE01NFIxYkZ4WVo2QnNhbXpKbS9nYU40cDNDUHkzNDBpbHVuVCtHZ1pFSlhZZE01UFdUZStqb3lwRExDekF5TlNNdko0ZWM3RXpCYUw5bEovUU1EQWs4c292K1g4MmxjczBHb3FrOVFOWGFEV25Rb2dQM3Jwd2g2R3lST0s5STlkVDBXQzZYcTdVTnpSblVtdHpzTE1ZdTJremxtZzJJZnYxTS9CNSs5ZU0yalpVcDEwN3RGOXNiQWQ2K0RDTW00b1hvOFpVWTl4YTVYTTUxL3dPRVhEbWp0cnkxZlNVK25ieEFiVHBBVFRkUHlsbFlFeHg0a3JDUUc5eStjSnptblFmdzhNWUZBRnhjL3g1eitKczNiLzYvK1FNR0J3ZlRva1VMY2NBZ0tpcUtJVU9HY09uU0pYeDhmT2pZc1NNN2QrN0V5TWlJY2VQR2taMmRUYzJhTmFsU3BRcVhMMTh1ZGQyMWE5Zm0rdlhyaElTRWlPMktpZ0dvOHVYTGs1ZVh4NElGQzRpTGkrUHMyYk0wYmRxVUxsMjZzR0hEQnB5Y25JaUtpaUlpSW9MRXhFUkNRa0tRU0NUVXFGR0R0TFEwSGp3UXF1a2VQWHBFMjdadGNYVjFCZFRiRHlNaUlzUnQydHZiYytMRUNaVks2ckpvMmJJbEdSa1pKVDV2YlcxTnMyYk42Tml4SSs3dTdtcUNwQll0V3JSbzBmSlBSaXRxbFVKQzdGdXNsWklpQUc0Rm5xWnVrK1lZbFRIaW5aZVh5OVJQMnpOd3pGU2F0dXZHaCtUM21GbFk4eURvTXFjUDdHVEV0RVZZbFhjb2RSMGJGazJoNy9CSjJEcFVvaUEvbjBmQjE2bm5ydDcrOHlIcFBUSjlmUXcvc3V4VHk5L0hoUXNYVkI3TDVYSjY5KzVOVkZRVWt5ZFBwbUxGaXJpNXVZa2VJY1ZadlhvMW9hR2hlSGw1SVpGSWlJaUlJRFUxbFdyVnFoRVRFOE9IRHgvbzNMa3pyVnExNHZ6NTg1aVltREI3OW16T256K1BtWm1aU3ZLaXdyZXBMRHc5UGJsMDZaTEdLcktQcWRUU1VqWm1abVkwYTlhTURoMDYwS3haTTNSMS96bUg1alo5aG5MLytubmkzNzRtTE9RR1FRRkhWY3JEUy9MR0VwOHZKaGdvMnE5S29yam5pc0piQ0VCV1dPWDBaMjJ6cE9wTTVhbzloVCtEVis4dnFPQmNpNnNuZlhsMjc2YjRyL09nY1hqMS9rSnQzZGIyamd3WVB3L251bzNZdjA0UUkxNCtDaWxUMUhyNStLNVlYVlcxanZwdnJvWnJVNFo5K3hOWFR1emwxTzYxaEljRzg5dFBzeGsrZTdYYTY4ak96T0RxU1VGY2NsUHlqekF5TlNNak5VV004dGFVUUtpSjlMUVV2QWVPNXR5QmJVUy9DbFB6R0ZQUXRLTm1zZnZHR2VGNG9XZGdTRjV1RHBucHFZVGR1NEZYTDgxdDdtL0NuM0JvdzQrRnJ5V2ROZE9GOTNuNnVrUDBIemNIbWI0QkIzNVp5SjJMSnpBeHQ2Sm13MmJzWERLRmhKZ29qdTljemZqRjI5VFc2ZG14TC9ldW5PSEJqUXRxWXBXaVpYTHF6L3ZVVFA0VkpMMkxFYitUNVN3KzNpdE5PYzBOd0tHS0MxWHJ1S21aUld0cVFRVFVLdnhlUDcydjhyaEJjMjhrRWdsaElUZTQ3TGVIbkt3c3NqTFNrT2tiVU0vejcybGYvcnVReStYTW5UdVgwTkJRM04zZCtlR0hIekF3RUk0QmxwWkMyTTZFQ1JPWU1HR0N5bkxMbGkzVGFCUFFwRWtUdG03ZGlvK1BEekV4TWJpNHVHQnZMOFNlUzZWU3VuWHJ4cDA3ZC9Eejg4UFcxcGJhdFd2eit2VnJPbmJzU0s5ZXZRZ01ER1RGaWhYczJyV0x4NDhmVTZOR0RVeE5UVm01Y2lWNzl1d0JoRFpJSFIwZGNuT0ZZMWUvZnYzRWZTN2VmcWhwY095UFlHZG5SL1BtemVuVXFSTnVibTVhQWFzUVJVV2tWS3BUNmdDTWdwaUlGeVRHdmNXeWZBVzFkcVgwMUdUZVJiMGlPeXVUbWcyYmxiQUc5VzBiR0JramtVaVJ5d3ZJU1B2d3U5dXIvZ21rSlNlU201T05jVGx6TmErZytPZ0laSG9HbUZwWWFRejAwS0pLYm5aV3FkZE9pc0VicVk1dW1XYnpPVm1aS3A5SGRtYUdHR3hRL0R5bHBYUktTOU5XK0ljYW1waXFESnBxK2V2UUhra1FMb0FtOTI5RjU0RWo2TlIvcURoOXhmU1I2QmtZTXZPbm5XSi82dm9GWDVPVG5jM0VoV3RwMnJhcjJucG1EZXRHOTBGamFPYmRnOGQzYjdEeGgybkk5UFJaL1BVUXZ2cHVGYkZScndrNHZKdEh3ZGRadGU4aWxyYjJKZTdYK2FONzhkdTlrVlg3TGxMVDFaMnBnN3h4YTlaV1RWQjdGZmFRS2k3MW1MZGU4dzJHbG44dTU4NmRJeW9xaWpwMTZvaGVHc2VQSDFlSkJsY1FGQlFrbXNBSEJnWVNHQmpJN05tenVYaFJNQkZldUhBaFI0OGV4YzdPamdjUEhuRHUzRGxzYlcySmo0L0gyZG1acVZPbk1uZHVVZXl4Y2h0aFNaUjJ3SWFQcTlUU29obExTMHVhTjI5T3g0NGQ4ZkR3K0xqVW03OEJYWmtlZmIvOGxrM3p2a1F1bDNOaTEycXFOM0RIMGxiNGpwcGJsK2Q5N0JzY3FyZ3dhZm12WmF5dGJONjlqVkQ1M2oyL2YwdDh6dGF4eXArNlRXdDdSMklqdzRtTmVFRmVibzRvSEVROWZ5VE9VNzVpRmZIdjZ2WGRxVjdmbmFUNFdEYk9IVTF5UWh5WC9INFRSYTJJc0FkcXJWNTFQTHlnVU5TU1NFdS9hY3pLU09QWVZrRm9ra2drTk8zWVIrTjhVaDBkV3ZjY3pOdVhUN2wvTFlCbjkyNXkrNElmN3UxNnFzejNOUGdhQ2RHUldObzZxQmk0ZHg0MGpsTzcxNGszVUk3VjZ4RDkrbG1wK3dZd2Q2dC9tZk9VeEpQZ3ExejNGeEpYUFR2MkpTMGxpZURBa3dUczIwTFZPbzAwK21ZWW1aUVRCVXE1WEk2UnFSbldkaFd4TEY5QnZBR3ZVTFVtZHk2ZTRPV2p1NnlaL2dWWkdXbllWWEptMkxjL2FmU3FzSGNTek9UZi9VSHpkMFZsbGI2aEVSYTJwUTlNNWVmbmlUZHNWV3E3TW5IWnI5dzZkNVNiWncvajVGS1A3a08veHJOalAxWk9HZ0RBTjZ0OXNYRndvaUEvbjVWZkN4SGhIdDY5NkRQbVd3QVYvNjFOMzQxVjIxNWRqemJZT0RnUkh4M0IrWU9Db05mWXE5dEgrNXo4cnlDUlNKZ3laUXFuVHAzaTFLbFRKQ1FraUFORlZhcFVLWEU1UzB0TFRFMU5TVTVPVmhrQWNuVjF4ZHpjWEd3bDdOS2xpL2hjWkdTa0tFeUIwQWFwYUYyVVNDU01IVHNXYjI5dlZxMWFKYmI4ZTNzTDFZOW1abVppRlhUdDJyVlp2MzQ5dzRZTlF5S1JNRzNhTkhGd282VDJ3ejlDeFlvVmFkR2lCWjA2ZGFKZXZYcGxML0F2Uk5GdWJlUGd4TlExKzh1Y1B5amdDRGRPSDhTelV6OTZqWnltOGx6QXZpM2NPSDBRWFprZWM3ZWZ4c0RRK0tPMnJSRFdJNStGc243MktNeXQ3UmozdzVZU1JZZUMvSHlOMDVVcGJxRDkzUkNoZFgvQzBwMVkyenVLMHcvOHNoQUFHNGRLdE80MVJFWHN2SEJvQitrZmtxamo0VVhWMmczVnRoRWVHa3hvMEVXNkRwbkl2blh6ZVhidkpuM0h6cUpxTFRjdUh0bUZWNi9Qc1hhb3hQclpvOGhJVFdIQStIazA4bEs5bDdydWY0QmoyMWFJb1JmYmYvaGFySmd1amVGelZvdlhKY29rdll2aHdJWkZOR3pWbWNadHVxazh0M2YxWEV6TUxXbmJaNmhLdXJJbVhqeThUZlNyWnpScDEwUDBoSG9hZkkyYzdFenFOeXZaSC9MM0VQLzJ0ZWpocUJoMFNmK1F4SUxobmRDVjZmSHRobU9ZbUZ1cUxKT2JuY1c4ejl0UVVGQ2c4ZjFVUmk0dllOVTNuMkZvWWtxYjNrT3A1OW1XcXlkOU9ldTdTV1diSlpHVm1jN0puVC9UdHQ5d0xHenNrTXZsckpqWUg3bGNUdU8yM2RXU1IvOWJlUFhrSGk4ZTNPSjlYRFFESjN6M1VRSi9SbW9LeThiM3BYb0REOXIySGFZbWFQODRwanNBdlVmUG9Ha0h6ZGR5V3Y1Y3RLSVd3b1ZINnk3OVdUbGpGRzllaGpGeXhtSUF4c3hlenBndURabjZtVGUvSEwxQlJQaFQzcjUrUWN0T2ZYQ3VyVzZzSjVGSWFOQzBOZDkvMlk5cHk3ZWhLOU9qWWZPMlhQWS9SRVphS2xIaFlkeTVmQmFabmo0cjlwNHJWZEFDa09ucDRWUzlGalZkQmJOVlhWMFo0WS92VTZHeTZnL25YWFFVSDVJVGlZbDhoWDJsa2kvWXRQeXplUFBtRFV1V0xBR0VWb1BaczJlcnpYUDY5R2xxMXF4SjVjcVZxVjY5T3ZyNitsU3VYSmtxVmFyZzZPaEk0OGFOeFhsZFhWMDVldlFvdTNidG9xQ2dBQWNIQjJiTW1FSDU4dVdSeStWVXJWcFZSZFFxeVVoWG1iTFNDSlhYcDJEOSt2VzhmLysrekhYL1cyblhyaDFqeG95aFVhTkcvelVqNDFWcXVlTGV2aGRCQVVmSXljcGsvN29GakptL0hvbEVTdTBtcmJoeWZBL1JyOEk0dG0wRjladTFSNmFuVDJMY1c2SmVQS2Jya0ltL2ExdkpDYkhzVy9NZHpUcjNKK1g5Ty95Mi93UUl4MWZGaGVPZnRjMzZ6ZG9UR3hsT1J0b0g5cTZlUjh2dW41S1ZrYzZKWFQ4RFFoV0dXOHRPQUd4ZE9JSEdYdDJ3ZHFqRWg4UjRjZ3ZiZWVWS1BqVWI1NDZobm1jNzZqVnRpNFdOSFprWmFWdzdXVFRZVU5sRjlieWhNSDNQeTgwbDV2VnpMaDNiTFFvWHJYdCtYbXJjTlVEM29aTjVldmNhMlprWitQdjhRbDEzTHpHMUI2QkJDMjlhOS9xYzhvNVZWWXhaM2R2M3dyMTlVYlhkemJObEM5eWFtTGJtQU1hRkxZM3BLVWtzbjloZjQzd1BiMXpBZDgxM3lPVUZtRm5hMExidk1MS3pNZ2tOdWtoMlpnWTdmcGpNc0ZtcjFOcjJMTXRYb1A5WGM3RXFYNEh5amxWVlhwc0M0M0pDQllOaXBMbG1vK1kwN3pLUWcrc1gwWDdBU0pYM01PN05LOTY4ZUF5QUJFbUpadmJLeHZBVnF0Wms0ckpkZ0REQ2ZkbFBFQ2FxMS9jbzgvZTdmRUkvWEZ3OWFUOWdKS2JtVmhpYm1pTXBKbDZmMmJPQmdnSWgvZWprcjJ0cDFyay9ZU0hYU1lpT1JGZW1SK3VlUmUyMXdZRW54Yi9OcmUzVWJ2U2tPanEwN3orQ3ZUL1BBNFRJOXZZRC90cFU1SDhpYjkrK1plalFvZUxqaFFzWGluOWZ1WEpGcGVwNDI3YWlhcjZSSTBlcWVHcTlmZnVXME5CUTZ0YXRTL3YyN1RsNDhDQTZPam9xaHUwdFc3Wmszcng1TEZpd2dENTkrakI3OW16OC9QeVlQMzgrblRvSnh3NXJhMnU4dkx3NGYvNDgrdnI2OU80dFJNNFBIRGlRUVlNRzBhSkZDMHhNVE5EVDArUE5temZZMnRveVlNQUFsWE8wY3Z0aGNIRHc3MzVQQmcwYVJKczJiVVNmTGkxL0hjdkdGdzMyWldjSkxaOTV1VG44TkdrZ3VrcUJGR01YYmNiRXpJS0VhTUZuVFZOMWFGaUlrSWFYblpsT09Vc2JqZHVMalF4bjFUZGxwMlhPMlhxS000WGhHUDNHemhhUG1YS2xoTmowRDBrRUI1NUNMaStnV3IwbUtsWEkrZmw1WERteGw0elVGS1E2dWhwRnJhQ0FJOXkvRmtCT1ZwRnZhRlo2R3R0Ly9KcjNzVytvVXR1TjdLeE1NbEpUMEpYcFVjZTlkWm43blJqM1ZyUUtLSTE4cFZaekJYSzVuRDJyNXhENUxKU1hvWGN4TURLaHJvY1hJQXkwM0x0NkZvRDR0NUVNbjcycXhIWG41ZVp3ZU5NUzNzZSs0ZllGUDc1WjVjdlp2UnU1Y0hnbitvWkdWS3BSVHlVMFJrRlpnU2xMRHdaeGNNTVBBSFFaUEY3alBJb1U1SElXMW1xQ0ZnZ3B6QXEvdklyVmFwZTZ2V2YzZ29UZ2wzZC9MT0RBWi9sTW5qKzRSZGk5RzR5WnZ3RmpNd3NTWWdTN0JENHl2ZnlmeVBQN3Q4U0JJUGYyUFRSK3Q0dno1TzQxTXROVGVYRDlITzM2RGVmZWxUUGN2eDZBYTR1Ty81UEpndjhOYUVXdFFycCtPcEpkcStkelpPYzZSa3ovRVlsRVFoV1h1alJvMnBxdyszZkl5OHZsM0JFZmJPd2RtYkowTXc5dlhjRmFhYlJZUWZkQlkvaDE5UUp1WHpxTFZDcmw5YlBIaEQyNFE1ZUJ3L25reStuczM3eVNGaDE3WWFPVUxCVjA4UlJOMjNWVDJ5ZXBWQWRqVXpNeTBsUEpURXRGSXBIZzd0V0phY3RWV3lxKzhIS2hza3RkcmFEMVg4U3paOCtZTkdrU3ljbkp1TG01MGJGalI0MmkxaSsvL0VKMGREUnIxNjZsV2JObVhMbHloWnljSE5HajQvWHIxMVNxVklsSGp4NXgvdng1UUtpdWF0eTRNY3VXTGVQVFR6K2xVcVZLYk55NHNjUjl1WFhybHBydlNmRldRMFhFZVZaV2xvclpyUExOZ3BhUDQ1TlBQdm03ZCtFUDBlWHo4VHkrYzRYVXBBUmVQUTdoNmdsZlduYi9qTFo5aHZJb0tKREVkOUZjOXovQWRmOEQ0akpXZGhWL3Q2aWxiMmpFdmF0bnhZdE5CYTE2REJLcnB2NnNiYmJ1T1ppbndWZUpmUDZJMEtDTGhBWmRWSDNOUXlaaTdWQUpFQzU2bEt2R0ZIZ29qY0FWRkJSdy8xb0E5NjhGcU0xWG9hb0xIaDE2cTB3cmJ2cXVvSG1YZ1hRYXBGNkpVeHhUQzJ2YTl4L0p5Vi9Ya0pHYWd2OXY2K243NWJmaTgra2ZrcWhlMzUyQy9EeVZLcC9pcEgvUW5KNlduNWZMbS9BaTM3M0RteFlqVldvVjBUY3lGc1d5UEEwM0ZKbnBxZmo3L0NJYStNdjA5QmswZFRFR1JpWVlHSm5RZS9RTWZILytqb3kwRDJ5Yzl5WHQrZzJuZGMvQllzVmMvTnZYNkJzYUUvbjhFU0ZYVGhNZkhVbDhkQ1JkQm85SHFxUERyWE5IQ1E4dHVzRzNjWEJpNk13VlhEMjVqeWZCVjlIUmxhbjRVQjNkc295WGp3US91NnAxRy9LaTBGTk1nZUkxNk9qS3hITzdybExMcSsrYTcwUy9OdmYycWxWeEN1UUlGL2FweWU5SmVoZkR6Yk9IUzJ5dkJPankrUVJzS2pnUkZIQ0VKM2V1OE9UT0ZmRzVkdjJHaXltVUlMU1FCaDdkVFp2ZVEyalRaeWl6UDFXMUkzajc4aWxuQ2tmY0FYSnpzam5ydTRudVF5ZVgyZmI3djhUNDhlT3BYNzgrRlNvSTloRkpTVW5jdkNta3VMcTV1V0ZuVjVRT1ptQmd3TXVYZ2tmZjRjT0g4ZlB6RTgzY0R4OCtURnhjSENOR2pPRFVxVk9BRU42eGI5OCtSbzBhSmE3ajZkT242T3JxY3Zqd1lSNDhlTURyMTYreHM3TVRQYStlUEhuQzdkdkNkeTBuSjRjTEZ5N1FwMDhmVEUxTnlja3ArdDJFaElTUW01dExuVHAxUkdQNXdZTUhpOC83K2ZuOVlmUDJMNy84OGc4dHA2VjBDdkx6UVhFdkx4Y2VsM1NzTGU3MVdKQ2ZUMVpHdWxwbGpqS0s4NkI5NWVva2FCQjJ6RFFJS1NXUmxaN0s3Zk4rZ0NCcUZkK1g4NGUyRS84MlFnemdxRkxiamZqQ2lsYWJDcFY1RkJRb3B1M1dhdFJDSmJoQzBTN1pmZWhrWWlQRGFkSDFFMDc1ckJPZU16YWhhWWMrdkg1Nm44WnR1b25DV2w1dWpsZ3RwbUR4dnV0S0FTQnlsUXEwa3Z3S2YvbDJPSkZLMWRVZ1ZORW9iQXA2alp6TzFvVVR5RXo3UUV6RWM1eGM2cEdibmNYaFRVSUJRemxMYTdvT21VQnFzakFZYTJwdVJYR083MWdsZnE3ZUEwY0w5MlBldmJseTBwZnN6QXoyckpyRG1QbnJTeFNLaWxmaUsxOUhLejZUZG4ySHF5MDNmMWdIOFQxUGZCZXRJcEpOV0xxVHRUT0dxc3ovMDJUVjY4dmkzNm5BbzBKbHU3VkRKV28xYnE1eFgwRTRkK3hmTzUvbVhRZXFKQUoyR1RLQlRYTy9KT1g5TzQ3dlhFM1BFVVcrZm9vQnBuOHk4U1ZVYU50WHJpNytmU3ZnR0tabTZ1SWhnTFdEazNodEVIcFR1RjYwcStTTVhTVm5ydnZ2NS9IdEsram82R3BGcmI4SnJhaFZpTDZoRWUxN0Q4TEJ5Wm44L0R4V3pmcVN0SlJrSHQrOWlVUXFaZEdFejdoLzh4S1d0bmJNR2RHVDBEdlgrR0x5ZHd5ZUtKZzM1K2Zuc1g3Qk4yUmxwSk9iazgyYlYySGs1ZVlTZWtjd0ZUMitaelBQSDRXUWs1MUYzTnNJbGs4YkFVRGMyd2dlQkYxbXdlYkRORzNYamEzTFpoRVZIZ1lJSjhDc3pIUkdlTmVqbklVVjJWbVpoRnkveUhkalZGdStFaFBpcUZoVk8vcjIzMEJCUVFINzl1MWo3ZHExWkdkblkyZG54NDgvL3FnaWpqNSsvQmg3ZTN2dTNidEhkSFEwQURWcTFHRE5taldjT0hGQ3BRckt5Y21KZGV2V2lSZkFpZ1NrM054Y2dvT0RpWXVMSzdYZEFxQi9mODNWRlFvU0V4UEZDK0s0dURpbVRwM0svUG56cVZhdFdva213SEs1bkp5Y25CSzl3YlQ4OTJGZ1pFS3ZrVlBadlZ3dy9qKzlad011YnMyd3JWaVpyeFp2SjJEL0ZwN2N1VUpxOG52MDlBeXdjNnFHaDNmdk10YXFqcE5MZmVwNmVCRjRkRGNwNzk5aFlXdFBzMDc5YU5aNWdEaVBrYW5ZSmxaa0FBQWdBRWxFUVZUWm43Sk5YWmtlbytkdjROTFIzZHk3RmtCaTNGdDBaVElxT3RlaVZmZEIxR3hVZE5IWHVFMDN3a1B2a0pJWWo0NnVERHRIWjVxMDY2RWliblQ4OUV1ZUJGOGwvbTBFV1JucHlQVDFzWEdvUkwybTdXalJkU0F5cFZGNlpYUjBkREV4dDZSS0xWYzhPL1VyTTJKYm1SWmRQK0hPeFJQRVJiM2s5dmxqTkdsWFZFVnkxbmN6WjMwM2w3SzBaaTRkM1EwSUY5RmJGeFQ1RGdVRkhGVVpDVjQwc292YXNpQ0lZVmRQN3VQUzBkMmtwd3FDdUo2K0laOVBYNHBUamFLV0o3ZVduVWg2RjhPWnZSdkp6OHZsck84bXJ2dnZwMUdiYnJUdlA0SnpCN2FwaVpzQSs5Y3RVRWsrckZDMUptOWZQaVUrT2dLZkZkL3k5dVZUQUdvMVZrMWhyT2hjaTVqWHo2bGNzd0c5UmszRDNOcE81WG5GRGNQWEszMVVxaWFTRTJMWnYyNkJLS0E1MTJ1TWkxdVIrYnBVV25RY3ZIODFBRU1qVTBLdUNNbWE1U3l0c2JDMUY5TkxGZW1IaW1PK3VZMGRkZHk5eU1wSTQ5b3AxVmFuaTBkMmtmTCtIVTA3OXNYZXFSbzJGU296WmJXdml0QUZRa3VJdjg4dlhEbStSN3lSVTdRaEJnVWM0ZG05RzdUclB4SzNsaDAvS24zenZ4SEZlUStFbHNCQmd3YlJ2WHQzQWdJQ1dMOSt2VGpmdzRjUHNiZTNaL0Rnd2JpNHVKQ1dsc2IxNjBKSzVJc1hMNURKWkdLaVl1UEdqWkhMNVl3Yk40NnNyQ3djSFIxNTgrWU5HemR1SkNFaGdjbVRKeU9SU09qWnN5Y0dCZ2I0K1BqdzRvVlFWWkdZbU1qYXRXdXBWYXNXcTFhdElpc3JDM056YzVLVGsvbmhoeDk0OHVRSjMzNzdMZW5wNmVLK0hUOHVwTG8yYmRwVVBLZi9rL3dWdGFnUytTeVVYMmFORUIvZk9IT1FHMmNPc3VUQVRZNXRYY0d0ODhkbzJxRTNQWVpQQVNCZzMyWXVIZk9oY1p2dTlCZ3hCYWxVV21LaUtRaitpZ29oNWVXanV5b1ZwQXFHejE2Tmk1c25TdzhHOFRUNEdqdVhURUZYcHNlbzc5WlJrSi9QdzVzWDZQVFpPUFFNREV1OG9RY29LTWpubkZJQ3JHSi9BL1lKNTQrbEI0TkVUMFJRYjMrZXVmNG91bnA2TEJvbHRMNnRubG9reGlwOEVVR29qbnB3NDN5SisvSHR3Q0xmc2FDQW93UUZIRlU3M24wTW0rZC9SY3pyNTJyVHorM2Zxdlk2UHlRbThOUFhuNHFQaXd0QmlwWnhnSHFlYmFudktRaHhGaloyZFAxOEFrZTNMaWNpN0FFSE4vekFnUEdhVzllK1diVlhQS2Nrdll0aHliaGVhdk5vUWliVEU2L3JsUWRiUUxoK3NiS3JTTXI3ZCtUbDVxQnZhSVJKQ1dJTUNOOG54YUJPKzM3RE5iYm5neUJ3K3F6OGxxZkIxd2k5RmNobmt4ZFJ6N090NElNbTA2TmQveEhjT3U5SCszN0RWZDdqM0p5Y0VyOWpadGJsL3hHK1VwcCtROFVKdVhKYVBIOFhaNkZQSUhvR2hvSWZhR0VWcGFMZDg5V1RlNERnUzZZc2JLZC9TRko1Ykc1anAvV1IrNHZRdnF0S0RCby9Dek5MYTNSMGRHbmMwcHZkUHkvRXBVRVRKQklKMXdQOHNMU3h3Nkp3VktTK1J5dnVCMTJpMVl0K1ZLcFdFeDBkWFNwV3FjR3ZQeStnY3ZYYXZIb2FLbDVjMmpsV3hzaWtIRTlDaEFObGFrb1NMeDdmSSs1TkJPbXBLVlN0VlorRDIxWlR0MGtMR3Jmc3dPM0EwNWlZV1ZCUVVFQitYaDRPTllyYUovTHpja243a0V4NmFncmhqKytqVnpqNldsQlFkais5bHIrZnNXUEhjdWZPSFVBUXBOYXVYWXV0cmVDUllHZG5SMnhzTERObXpGQlpwazZkT2xoYld5T1R5WGovL2owbUppWTRPenRUcFVvVm5qMTd4dVBIajNGMGRHVGd3SUUwYTlhTVljT0djZi8rZmU3ZkY0eUVPM2Z1WE9vK2xkV0dHQjhmVDNoNE9BNE9EbGhaV1hIcDBpVXVYYnFFVkNvVkwvNUJHTUZXUkpJclJxSCtTSnVFbHIrZmtud1Y2bnEwMGZpY2laa0Z2VWROcC9lbzZiOTduU1U5WDVZNDlXZHNFNHBhdE1wcTArci9sWHFyYlhIYTloMm00bDMxbit6WHh5NGoxZEhobTFWN2YvZjZTc1BRcEtoVlVTS1JZR3htZ2FXTlBlWTI5bFN1V1Y5czRTc0pIVjBaQ2RHUm9xQmw3VkNKd1ZNV3EzbE9nUENlbVpoYmNtenJDdkp5YzBoTFNTSTdNd005ZlVQc0sxZm40WTBMMkZhc2pIM2w2dGc1T21OVHdZbkRtNWFRbFpsT25TYXRhTlZqTUJXcXVyQnI2VFFlMzc1TWFGQWdJSWl3ZFp1MlVkbFcxeUVUZjNmbFlGNXVEdHNYVFNidXpTdEFhUHY3Wk1KOGxYbk1iZXpRbGVtUmw1dkR0VlA3VkF6MGF6VVNxcWtlWEQvSDN0Vnp4Wlp1NDNJV25OcTlsbHZuanFuYzJObzRPTkdrWFErQ0EwOFNGL1dTbTJjUGMvUHNZUVpQWFVLOXBtMDAzdUNkUDdoRHJQRFNsZW5SYzhRVUdyWHB4dEhOeTdoMS9oaEo4Ykg0YlZ0SjFkcHVmK2dHOGIrQjhQQnc4dkx5a0VxbGRPalFnYk5uei9MVFR6K0pxYit0V3JXaWI5KytiTisrWGZUYTh2RHdZTnEwYWN5YU5Rc0hCd2NxVmFxRXZiMDlXN1pzWWZQbXpUUnAwb1Nnb0NDeXNySndjbkppeDQ0ZCtQdjdzM3o1Y2c0ZE9rU1hMbDFJVFUxbDBxUkpnQ0JBOWVuVGgvTGx5N05yMXk3ZXZIbkQwYU5IQWVFOHZtN2RPcFl0VzRhL3Z6KzV1Ym1jT25WS1RDczJORFFrTWpJU0F3TUR2TDI5UmYvTW5UdDMvcisvbDFvRXNqTFN1SFB4aE5wMGlWUktvOWFhQlgwUWpwa0ZCZm5rNStVU0ZIQ1UxajAvUnk2WGM4bnZOM0p6c3RFek5Qd29EMDNGNE1MSEVCc1pqdSthNzVEcTZESjQ2aEtjWE9xejkrZDUzTHR5aG5kdlh6TnNWc210ZGNVeE5qVkhvaU5Gbmw4Z0hzT2pYandTQlJGTlNIVjFrZXJvWU9QZ0JBZ20yVG5aUWd1aXFibVY2T3NYL1NxTWhPaElKQklKODNhY1JVL2ZnSzBMSi9McWNRakR2djJKSFl1L0tYRWJ5Z0xpL3hkM0xwN2c4S2FsZ0ZBRjN2ZkxXU3JQZTNicVIvaWpZQjdldU1EZFMvNUlKRkw2alp2enAzbWt6dHA4Z29Vak9wR1drc1NZK2V2Uk56VEd3c1plRERDWXZ1NFFpMFoySVRYNVBhMTdEcVpkUDgzdlVVRkJBY2QzRkNWWE4yalJVZU44dVRuWm9xQUZZT2ZvVExYNlRRQ2hDa3k1d216dFROVnJuZU03ZnVKNENhL2p5NFdicUZLcjlHQ3F1NWY4Q1FvNFFtekVDM0p5c2pDenNxWHI1eE9wNTlrV3VieUFheWYzY3lmd0JQRnZJNUJLZGJDMmQ2VGJGNU53cnRlWTNjdG5pT2YrYVdzT2lCWDJXUmxwekIvV2dZTDhmS3JYZHk5MSs3K0grMWZQaW42Zk5WeWJrcGFjeUxzM3J3RzRlbktmR05BRDZvT0wwOWNkK3A4OUQvL2QvT3RGclgwYmwvTTRSQ2hMRDN0d0IxTXpDeFp0UFVxYjdwL1FwcnRReHBtVmtVNzN1dWEwNk5TYkNmUFhBUEE4TklSN055NVNxVnBOY1YyOXZ2aUsza1BIYzJUbk90WXZLREwwZkI4WFE0YytRNGlPQ01mQnlabkppOVpUeTgyRG1WOTBJZXorYlRhZExMcnhkL1gwWXRNcDRjUXh1R1UxeWxkMFlyblBXYzRjK3BVSFFaZHAxcUVIa3hiK1FsNXVEcDFkakhHcDM1aFB4azdIdXJ4cVNxT1dmeWJUcDAvbnl5Ky94TlBUa3hrelptQnNYR1FhdW1qUkl0YXZYMDljWEJ3RkJRWElaREtxVktraVhqQVBHRENBWHIxNmlhbExJUGh5cGFhbVVxdFdMWEhhNXMyYldieDRNWThlUGFKbHk1WXFwcmEydHJaWVcxdUxmd09jUEhsUzdRU3NFTUlrRWdrdUxpNDBhdFNJV2JObVVhRkNCWTRmUDg2VksxZUlqNDhuTnplWHZMdzg4dkx5S0Nnb29LQ2dRTHhwcTFtekpscTBhUG43NkRWeTJrZFZyZ1VGSE9IbzF1WGk0eHF1bm95WTh6TVd0dlpZMk5pclZmZmNPQzJNMkErZnZRckR3aENWekxRUC9McThTSkR2UFdZbTZhbkoyRlNvVFB2K0kwcXNVZ053YjllVHFyVWI0dSt6anZUVUZIb01GMjVzbW5YcVQ0dXVuNmh0MzhxdUloWTI5aW9KVG9PKytZSFRlellJdmxOeU9YM0h6c0xBMEppODNKei82QVpEVjZiSGlIbHIyZnpkV0l4TXlqRjQ2aExLV2FxbUhob1lHak5nL0R6TzdOMUljbndzY25rQk1uMERxdFIybzhQQTBRQlVydVVxSGhzdGJSMW81TldWbU5mUHVIVE1Cd05EWTZxN2V0Q3dWV2RxTm1xQlZDcWxWWTlCUExvVnlMbjlXekV3TmhWOVlEVFJ2djhJb2w0OHd0ck9rZDZqWjRnK1luM0h6cUtHYTFQOGRxeWtUZStoLzlNWDB0V3FWYU5yMTY1NGUzdlRzbVZMWnN5WVFYWjJOazVPVG93WU1ZS3VYWVhSOUJZdFdoQVVGTVQ2OWVzSkNRbkIyTmhZTGZERTJOZ1lXMXRiek16TVdMNThPWXNYTDJibXpKbVltWm54eVNlZllHZG54LzM3OTJuUW9BRnl1Wnd1WGJyZzR1SkN4NDRkc2JFUmZJLzY5dTJMc2JFeGE5ZXVKU2NuaDYrLy9obzlQVDBXTEZoQTFhcFY2ZGV2SDhuSnlkaloyV0ZsWmNXZ1FZT29XTEVpNTg2ZG8xeTVjdUsrS0E4TWFVb2cxdkxYa1pyOFhqUk5WMFphS0dwVnFPckNyRTNIT2V1N2lUc1hUOUM0VFRmcU4ydlBzdkY5eWMwUkVsTDE5QTNZOU4xWW9ZdWpNRFgxd2JVQXNYVnB3dEtkR3JmOTZ1bDludDRWS2dnVmh1bUtmVkpVeUg2LzZ4eUd4cWFrSnI5bjQ5d3haS2FuSXRNMzRPaVdwZVRtWkpOZDZHdjEvUDR0RG0zNGtUYTlTMjZEVm1iQzBwMVkyTnFybUphZjJTTzBETm80T0RIbFoxOGtFaWs1V1puTUhld0ZDTlhHeHFibVRGcXhtNEQ5VzdoODdEZHhmZFhxTmNHdVVsVmFkUHVVdmF1TEJvZjA5QTNRbGVtSmFiOFc1UjJZdGVrNGR5NmU0S3p2SnR4YWRhYnpvSEZzbVM5NFRWblkyS0VyRTg0akNvOHRLN3VLWXFXc2p0SjVZdklLSC9IdlcrZVBpZFZpSlNYZUZqZnpsc3ZsQkI3NWxUTjdOeUNYeXpFMk5XZjRyRlVxM3BRS0JvNy9qcVIzTWJ3SmYwSnc0RW5TVWhMNVpPSjhGUS9JajZrUTBzUzdONjlKUzBuQzJ0NlJ3S083ZVh6N01rT21MNk9PZTJ1V2plK0x2S0JBYkp1OGNmb1F3WUduVkpadjJxRVByWG9NNHZxcC9VUy9DaE9ubDNSTzNMcGdncGlzVzZHcUN5UG5ydFg0bW44dlphMWovOXI1QkY5UzNmZWtkekhFUm9WVHo3TXR4M2VzVmt0YmpuNzlqTGczcjNDdTE1aDZUZHVLb3RiekI3ZEVVU3M4TkZoc1lXM1EzSnVSODlZQ2dyK21vbFd6MThocGVIYnFwN0x1RzZjUGl0ZEUvY2JPVnFtQUIxU3FGblYwZEhnYWNyM005MERMWDgrL1h0UnExYVVmRjAvc3c4allsQTlKN3lsbmJzbnVOWXRJVFNueUdNbk5FVWI2Z3E4RWlLMS9qKzVjSi9WREVyVWJOcVZPSTZGY05qOC9qeTFMWm5KczEzcEd6VnpDN2pVTGFkYStCMUV2bi9Mcnp3dHdyRnFEUmkzYUV4UDFrbHB1SGlTK2k4SFd3VkY5cDVTSWo0bGliQTkzMFhUeFFkQmxsbnhkWk55WWtwVEFtWU8vY3ZYTUVTYi9zSUhPQThxdUV0RHk5K0hzN0l5Zm54K0dodXBsdUc1dWJtelpzcVhFWmEyczFQdjhLMVpVdjBtcFZxMmFpdm10TXY3Ky9oci9MbTArZ0hYcjFvbXRoSDM2OUtGUEgyMlNoeFl0LzFUbTdUZ0RnTDZCa1ZyaWxTYmMyL2ZFdFdYUnlLMjVkWG1OcHJjS05DV0NHUnFicXR4SVNLVlNoa3hmOXRIN2JHM3Z5T2ZUbGlLWEY0aHRFY1ZqNEJXVWQ2eXFOazFYcGtlM0x5YlI3WXRKYXRNWDc3L3hVZnRRVWpXY21hVU5YeTNlanFHeFNZa3RHdzJhZTVmcW8yRm1hY1AwZFlmUU56VEdwTkJjMzh6S2xtOVcrMkpid1VsdHZSS0poTG9lYmFqajdrVjJWb2JHbHBheGk0VFIzL0tPVlptd1pJZGFPeVVJN1RJMUd6WkQ5MS9RQ3I1Z1FaRi8ydXpac3hreVpBaDE2cWluYW5wNGVPRGg0VUY0ZUxnNHVLUE00TUdEVmJ5c2xpNWRxdks4bDVjWFhsNWVnUEE1YWZLV05ETVRibWlMSnhaS3BWS0dEeGU4YzhxVks4ZUpFNnFWUUlNR0RRSTBweE5ySzUvL1dlam95akN6c2hYOTZtVDZCaGlYTTFkcE5jcEkrMEJHbXFvUFdsSjhiSm5yVnJUOUFjUkZ2UlQvamdoN0FBaHR6UXFoUUhFOEFTRUpMeWsrRnFtT0RucjZoaGlZVzVHYS9KNjdsL3lwOEIvWWxEaFVkZUgxMC91MDZUdFVQRllwZDRqbzZPcnk5TzUxRHZ5eWdMU1VKT3dxT2FPakt4TVNlcThIRUhJbG54dG5EcEh5L2gwZ2lFYnhieU93ZGF4Q1l0eGJKQklKRmpaMjZPa2JpcTlMVDk5QUplM3hzNjkvRUQyMUZHTFUyRVdiTlhwZy9hZWM5ZDNFaFVNN0FPRWMwbnYwRE9UeWdoTGI2N29QK3hxZmxiTklUVW9nTE9RR1I3Y3U1N092Ri8zSCsvSHNubEIwVWIyK0J5bUo3MVNlSys3ZHBoQzNsRW4va0V4TXhBdjhmL3ZsbzdhbkVMU3ExSFpqNk13VktzbTVtczZqbC8xKzQrU3ZRckdIb2pWUFFVcGlQRCtPRnZ5aVMwdmd2WHZKWHhTMHJPd3EwbUhnYUNHWk91b2xPb1h0MTNjdUNqVmdKbVlXOUI4M0Y2Tnk1c1M4ZmlaZXA5UnEzRktzbG41Mi82WW9VaWw4VUhWMFpTcVYyK1VyVnFHOFkxWGlvbDRTRkhDRXBoMzdpdWRZdVZ4TzBEbWh3bGJQd0ZEdHZQN3kwVjFpSThOVnBpbFNrZXQ3dG1QUUZFRkFMVWt3MWZMWDhhOFh0ZXdyVldIakNhRWRiSERMYXRoWHFrcVQxaDNadkhnbTVTdFVRaUtWa2xvNGlxQ2pxMHRhb1IrR1V3M0JWK1RrM3EzVWRtdEtRdHhiNW96c2hhR2hNV3NPWCtWOVhEVFptUm5JOVBTWXNYSVhJenZXNTVzbG0zbDQreW92SHQyalRmZFBpSWw2aFh2clRtcjdKSmZMQ2JsK1FXd3o3UFhGVjNUb080UnhQVHpJenNva012eXBPRzlxY2hJeGtTOXhydFdBMC91MzQrYlpCanZIeW4veHU2YmxQMEdUb1BWUFIrdU5wVVhMZncvR3ByL1BzRlZIVjRiaEgwaEMraXNvU1RUNnV6RXlLVmYyVEdWUXZGSktLcFdLNFFjbElaRklNREEwMXZpY3N2ZWFKa0ZMd2IvSkpGNUJ1WExsTkFwYXlqZzdsNTR1cXVYZmpZMkRrMFlCWDBGQmZqNGZrdUpGbjd6SVp3K1I2ZW1MNHZqdTVUT0pDSHVBaDNjdnZBc3JOb3RUa3FkV3F4NkRPYm5yWitSeU9aSFBIcEwrSVFuamNoWmk5WmFUUzMxeFhvbEV5cGdGRzVISjlEQTBNZVg4d1Ixa3BLYmcyYWt2VGk3MXVYVE1oOXBOV241ME90Mzd1RGZrNVdZTEtYbUZkQms4bnNvdTlibDU5akMxRzdmRTBOaFV0RmdCb1ZLcm5LVTFhU2xKMUhGdlRkTU9mVGk5WndNQVhZZE1JalVwZ2V2K0J6Q3pzaVhsL1R2a2NqbFJMeDZSbjU5SGZuNGUxZzZWUk04bHhYcGZQZzVoL2F5UnBLVUk5MkI3VnMwV0s3VVViSmd6V3F6VTBqY3lac0tTSFIvMUdzdWlSZGVCaEZ6MkovMURDam5abWZpcy9MYnNoUkQ4SGRPUzM0cytha3NQQmhFZkhjR0tpUU9RU0tRc09mQnhBeXdLSGdjTGJlVTFYRDI0ZlVHMXVXL3B3U0QycnA3THZhdG5xVnE3SVdNV2JOQzRqb1ByRjJrTWNnSGhmak5KNlhNR3dldXkzN2paSCtXL0dQazhGQUFMVzNzU1lpSkpTWXluVmlQQnl6STdvOGd2c0xSS0xVV1FqSTZ1akZIejFtRmhLM1NqS1B0M0tqeW9kSFJsMkRwV3dkTFdnVXJWaTQ3ditvWkdWRy9nd1pNN1YzZ1plcGVDL0h5a09qbzhmeUQ4Rm11NE5sWGJoMmFkKzNOazgxSmlJbDd3NFBvNVVieDZlT084NkJYbTJiR3YydURheGNNN1ZSNFhGQlR3cnRDZVFPR3ZwZVh2NFY4dmFtbWlkZGYrdE81YVpKNjliOU1LdGk3OWxoNkR4OUp6eURpTnkrZ1pHT0pReVpsNlRWb1FldnNhbC8wUElaZkxDWDl5bjkvVy9ZQkhteTdVYWVoSmJOUXJydmdmNXMycjUyUmxwT05jVzlVUWVPdXlXVnc2ZVlEWXFOY0ExRzNjbksrK1c4M0Y0NzRBakpqMkEyMjZDMldzM2xWbHRPdjFHVU8vbVkrT3JpNjYvNUNiRWkxYXRHalJva1dMRmkxYS9sZTVjZVlRZnR0WGlvL2Z2Z3dqSnVLRldMV1JHUGNXdVZ6T2RmOERoRnc1bzdhOHRYMGxsWFJXWldxNmVWTE93cHJnd0pPRWhkemc5b1hqTk84OGdJYzNMZ0RnNHVxcE1yK3lYK0d6ZXplSmo0N0F4YTBwVGk3MWFkMVRxRG9zelNoZUdVVzdueklwNzkveDIwK3p5Y3ZONGNBdkN4a3lmUm41dVVxaWxxNHVEcFZyTUhUbUNsd2FObWZKbHoxSVNZeW45NmpwTlBMcWlremZnTlk5Qi9QMlZSaXZIb2R3L3VCMndrSnVrdjVCU1BaemRLNU4wcnNZdGk2Y1FFSk1sTXIrS3Z5ak5GVzRLVmNyS2FxQnJwN3c1ZmhPelI1aXl1bUJ5aHpadkpRam00c3FNcGNlREdMc29pM2N2eFlnVmlKOURNTm5yeVluS3dNVE13dHVuRDdJMlgyYmtSZjZVTW5sQmN3ZjFrRmwvdkdMdDVlNnZ1VEMxN3hyNlRSeDJxL0xCQi9SV1p1T2krbkVwVlhoVmFoYWt6c1hUMURIdmJYWW9nZENhK1BoelV0NDlUaEVuTmJ0aTBtMDdQN1pSN3hTb1l0SlVVbG1ZR2pNeG5sZmtwT1ZSZmRoazJuZVpTQlpHV21BTUhpaitBdzFFUnNoaEd0VWRLNGxDbHJGYWQxek1QNi9yU2ZsL1R1V2orOUx0ZnJ1dE9nNkVCZTNvbUNCZXA1dGVYTG5DbG1aNlVRK0Q4WE1xcno0WFhMVlVFWGR1RTAzTGg3ZVNYSkNISDdiVitKY3R6RUF4d3AvMHdaR0p1SnZSeGxGSmFTaXJWRXFsVEwwMjVVOHVuVUphM3RIdFFxNjRrYnh5dFhhV3Y1Y3RLSldHYVFrSlhCbzIycHNIU3F4ZmZrY1RoL1l3ZEJ2NXVQUlJ0VWswc3pDbW9LQ2ZEWXNtcUl5L2NXamU3eDRkQTlkbVI2M0w1K2xXaDAzbm9mZTVkQTI0WURid05OTFpmNHFMblhadDNFNXZZZE40T3JwbzJMcnlNTmJWNUZJSlB3NGFUQWgxODZMSTY4aDF5OFFldnNxRlNwWFo4WlBPelcyS0dqUm9rV0xGaTFhdEdqUm91WFBRYmsxRHNDaGlndFY2N2h4OVlTdnluUk5MWWlBV2lXTW92VkxRWVBtM2tna0VzSkNibkRaYnc4NVdWbGtaYVFoMHplZ25tZGJsWGsxaVRXK2E3N0hkODMzQUl5Y3R4WnpLL1ZXMjQvRnpNcVdGbDAvSWZEb3J6eTZkWW1nZ0NQVWFOQlVmRjZxbzh2ekI3Zll1V1NxeW5KSHRpemp5SmFpTnZTbEI0T29YTE1CbDQ3NThQVHVOV0lpaElvWWw0YWU2TXBrb2dnQjRGQzVCcDZkKzNGNDR4SUE1bXc1aWFtRnRjcnJuYlAxMUYvU2ZxaDR6YTE2REtKVmowRWt2b3RtNlRqQm43TC9WM05wM0thYk9GL0EvaTFpb3FLaHNZa29XT1RtWkpPUm1xS3l6dUtQNVVyRzY1clEwemNRSzlqeWNyTXBLQ2hBVjZhSFZLcURSQ0lWeFpJckovWnk1WVI2WU16WFArMmhZclZhZUE4Y2hhbUZ0U2hxbmRtemdjQmp1MFZoUm9HeW9CVVg5UklydTRvbFZtemR1WENjN013TUFOb1BHRWx3NEVrZTM3NkMzL2FmeUV4UHc3R2E0UFdyWDBLbHNZTGN3aXF5MHU1ZnZYcC9RUVhuV2x3OTZjdXplemZGZjUwSGpjT3J0MkRKVTd0eFMzUjBaZVRuNWZMOGZwRDQrNVRwRzFEYnZaWGFPblZsZW5RZjlnMjdsODhnTFNXSlhVdUY3NjdDNDYzTDV4TXdMcWN1UGxWd3Jra04xNllxSGw4ckpncnAzUDQrNm0yZXhZM2lHM2wxWmNENGVhVytKMXIrR0ZwUnF4UlNreE9aTTd3SDJaa1ovTGpqQkVZbXBzd1oyWk01STNyU3B2c25mTHRxRnhJbHM3MXB5N2VSblpsQndCRWZ0aStmdzVwRFY5RTNOR0pNbDRaOE5tNG03bDZka0JjVVlHbHJ6OG05VzdHeGQ2UzJxK3FKcUYzUHo4alB6Y083ejJDdW4vVURoSVBlemZNbmFkQzBOV0gzNzNEcDVFSE1yV3h3cUZTVnpMUlVJcUtqaUlsOFJkeWJDRzNyb1JZdFdyUm8wYUpGaXhZdGZ5RlZhcnN5Y2RtdjNEcDNsSnRuRCtQa1VvL3VRNy9HczJNL1ZrNFNibksvV2UyTGpZTVRCZm41clB6NkV4S2lJL0h3N2tXZk1VSTdtM0lGeDZidnhxcHRvNjVIRzJ3Y25JaVBqdUQ4UWNFcnRiRlh0MUk5aXY1VFpxNC9xbVlVRDlEaGs5RTh2WHVOMk1od0x2djlSdVhDTkR1cFZJcEVJa0hQd0JBYkJ5Y1NZaUtSeStWWTJqcWdveXNqS3pPZDFLUUVVUnlSNmVsVHMyRXpRb01DZVIvN3B2QnhjL1FOalJrK2V6VXhFYy94OS9rRngrcDFxTld3T1hKNUFUcTZNa3pNclVUeFFJRnkrNkdpVmRURHV4Y05XaFJWNXZqdlhrZndKVUg4bXJSQ05WRlNZYnJmWmZCNEducVZuR2lwU0xZRDFQd204M0lFVVVaSFY0YU9Vc2VNUWhBNzViT09TMGQzVTcyQk95UG5yaVUvTDVkWm53Z3RlcEl5UWt3bXJ5d3kzRmNrL0g3MjlTTHF1TGNHd0ZKRFNGaDJaanBwaGI3UXVqSTliQ3RXd2JGYUhXNmRQeWJPWTJYdktBcGE1dGJsU1U2SVUxdlAwUzNMaVFwL1RHT3ZidlFhTlUzbHVjejBWQUlLaFR6TDhoV28zYVExdFJxMVlOZlNhVVMvZms1ZER5K3hBc3V3ak5aOVMxc0g0cU1qZVB2eUtXbkppWmlZVzJxY3IzcDlkNnJYZHljcFBwYU5jMGVUbkJESEpiL2ZSRkhMME5pVWF2V2FFQlp5blJjUDc0aWlWcTFHTFVSaHNEaDFQYnh3YjkrTFcrZU9FdmtzVkp4ZXo3TXQ3dTE3YWx5bVZzUG0xR3pjUXMyNFhzdmZqMWJVS3VUMTg4ZWtwNmJ3TGpxU3JJeDBuajhLWWRuVVllam82TExTOXdMVjZnZ0g3NTk4THpDNWYyc3VIdmVsMDRDaE5HemVUbHlIU1RsenBGSXBSM2Y5Z2tRcVplT2lxYVFrSlNDUlN2SHU4emtnSE1DcTFXN0FyWGN4dE9yY1IrTUJyVU0vMVlTU29FQi80bVBmOE5YM3Exa3hmU1ROdkhzd2JYbVJFZmdYWGk1VWRxbXJGYlMwYU5HaVJZc1dMVnEwYVBtTE1UWTF4OWpVWE8wNi9zeWVEUlFVQ0lFWEozOWRTN1BPL1FrTHVVNUNkQ1M2TWoxYTkveGNuRGM0OEtUNHQ3bTFIWWx4YjFYV0pkWFJvWDMvRWV6OVdhanNrT25wMDM3QVNMVjkrV0h2RmZIdlZWTUdrUkFkU2YrdjV1TGFRbWgzMDlIVkpTRTY4ajk2dlRxNk12cDgrUzNYVCsybjU4aHBmRWlNTDl4SDRWYlNxVVk5dW40eGtaMkxwMkJrYXNiRTViK2laMkRJbHZualNVMUtvRVhYVDhSMXViWHFMRllOMVcvV1h2UTdjbkh6VkJINjRndjMyZHJlRVlsRUlxWWVLaWplNmdWQ1pZNmltMFV1bC9PcXNBTE90bUxsRXF1NjlJMk1TNjM0Q2cwUzBpb2xFZ24ybGF1clBKZVRMUVI1bGRSaTkvVE9WVUJvcndQSXp5dHEyMVFJY2lYeCtQWmxVcE1UU1U5TkZuMmIvSDliejhsZjErQTljQlNqNXExRFZ5WVRLOWd5MGo2d2NjNW8wbEtTYU41bElOYjJtc1BJR3JmcHhwdndKOVQxOENJaTdDRm5mVGVwelpPYS9KN2M3Q3hTa3hOVXBzdmxCZml1K1k3MEQ0Snc1ajFnbEpDbUtKWHkrYlNscENVblltRnJ6NHVIZ2wrMXNoK2wzL2FmQ0E0OFNmK3Y1bERYUXpCdWQyM1JnWUQ5VzhqTnlXYnJ3Z20wSHpBU2M2dnlSTDkraHE1TW40YXRPN04xNFFRYWUzWEQycUVTSHhManljMFdBdHlLVjdyVjgyeExXTWgxWWlLZWk4YjVpdDlBU1RqWGJjU3RRbU40Y1QxTjI1WllPYVljcXFOQVU4aU0xaWorLzU5L3ZhaVZsNXZEanBYek9MVHRaNXEyNjBwNjZnZTYxeFZNZG9kK001OEJvNmVvUkpHYlc5bnk3ZXJkVE9yYkVrdGJlekl6MGpBd05CYS8vRVltNWRoNy9UVjNyNTdqdXkvN2lhV1pFL3UyNEpkak56aHpZQmUzQWs4ajA5UEh6MmNqVld2VnAwUGZJaEVyT3lzVDN3MUxxVlN0SmxrWjZjamxjbnpXTEtKZWt4WTA3OUNUbFROSEUvSDhNWWUzRi9WNHA2ZCtVQ3NoMWFKRml4WXRXclJvMGFKRnkvOGZYVDZmZ0UwRko0SUNqdkRremhXZTNDa1NuTnIxRzY0U0dPSFdzaU9CUjNmVHB2Y1EydlFaeXV4UFc2cXM2KzNMcDV4UkVoeHljN0k1Njd1SjdrTW5xd1JBS0xlSVNSRHVSM1IwZENnb3lDYzlKWm1NdEJRcVZLMVpZc0tyTXBxTTRoVTQxYWlIVTQxNlFKSG5sZksydzBPRGtlcm9rSkdhd28ranUyTmxYNUdZMTg5eHFPSWlpbkdaNmFsY09sWlVNZlhzZmhEeGIxOWpVNkd5MnZhaW5qOFN0NnRBVDkrUWhiOEZpby9uRHZJU2hhWGlQTHg1UVJRS3E5UjJLL08xYTE3SFJlNWNFRkpLSzlkeVZRdGlVYlNXYWpKRGZ4SjhsYmhDTWFwMlk2RUZUcEZtRDRKb3FmeVpGUGM5TzdwMXVaZ1lXWHdlbVo0K1BqL05JdWIxYzF4YmRNQ3pVMS84dHY5RTNKdFhPTmR0cEpZRVhKeGVJNFhxSytVS3BaenNUUFQwRGNuTHpSRS9meXNsWWF5Z29JQ0Q2eGZ4TlBnYUlCaXd1N1VxQ2p5VDZlbUx2bGpKOFRFQUdKY3Jlcjl1blQ5R2JuWVdJWmZQaUtKVzYxNmZFeFp5bmNqbmo0aUplTUh1NVRQRitSWGZtZWYzYjRsSmhrbWtwZjBBQUNBQVNVUkJWTXA0RkJPTDZyaTM1dkNteFdSblpwQ2RtWUdCa1FrdWJwNXF5NEdRSkhyV2R6TXZIdDVXZTI3UHFqa0VCNTZpWGYvaEt0ODlMZjlzL3ZXaTF0bER1OW0vZVNXTlczVmczaS83S0NqSVo4MjhDZmp2MjQ3UG1rVmNPWDBZU3hzN1pIcjZ5T1Z5Y3JJeXlVaFBSU0tSTUxsZkt3cnk4OWwzS3dyRHdsTGdEMG52OGZQWnlJRXRQMUhCeVprcFM3ZndPdXdSeTZlUDRMUG1WWkZJcFF3YVA0dldYZnN6N1ROdmxrOGJ3WEdmalhUOWJEU2QrZzlGUjBlSFp3K0Q4Vm43QXdBUGIxM0JwSnc1Ni8yRUgzTitYaDVoRCs0UTl1Q095dXZJeTh2OS8zM2p0R2pSb2tXTEZpMWF0R2o1THlNelBaWHZ2MmhmNmp6eDBSRWxHb3NETERsd0U0bEVJcVlmS2dhM3pXM3NxT1B1UlZaR0d0ZE9xYVluWGp5eWk1VDM3Mmphc1MvMlR0V3dxVkNaS2F0OTFaSlJzekxUOGZmNWhTdkg5NGhwZ0lvMnhLQ0FJenk3ZDROMi9VZmkxcklqQ1RGUlhQYy9RSFptT2xrWmFTUy9GMXJKOXE5YlFFR2hwNVp4T1F2bWJUOU5lbW95eU9Va0tGVTRGVStjMVdRVUQ1Q1drc1RERytmUjFkTkhYcERQbll0Q2xabVJxWms0VDljaEU2bGUzNTM5dnl3Z0xUbFJUSkhMeWtqajVwbERWS250eHQ2ZjU0bFZZeEtKbE5Ta0JOYlBIa1h2MGRPcDRlcXBJdUtFM1JQU0FsMGFGaG1DZnl6SkNYRWMyN2FpY0RzUzNGcW9WOWlVUmxabU91Y1BiT1BLOGIzSTVRVklwVkk2ZlRhV1ovZHVFaFB4QWtOakU2UTZ1b1NIQmdOZ3JQUStBS1FtSllqbTgzYVZuSW1OQ2lmdXpTdWUzeThTc2ZTTmpNblB5MFV1bHlPUlNIano4cW00dndDMUdyY2tMeWNiYyt2eWhBWUZFaHNaVHErUjAyalEzQnM1Y2g3ZHVrVDBxekNDQTArS1ZYOG01cFlNbXZLajZNbGNGbm9HUlJWbXU1ZlBwS0p6TFNHWnN2QyswczVSU0lsTi81REUzcC9uaWVLU2xWMUZQcGswSDRsRXd2UDd0M2dmRzRXZWdSRTZ1cnFrSmllSys2UGNydG00VFRkQ0x2bXJ0SWZLOVBRWlBYOERnVWQyY2U5YUFFbHgwVWgxZFNudldKVXFoUzJ1amR0MEl6ejBEaW1KOGVqb3lyQnpkS1pKdXg1cUxZSkdKdVZ3cnR0STNNYzY3cTFWUk5lc2pEUkNnd0lKT251WXlFTEJGSVFXMmpaOWhpS1JTTGh3YUFjRkJRV0VoVnduTE9RNkRwVnIwTkNyQzdVYXRTaXg4azNMUDROL3ZhalY1Wk1SbUZ2WlVMdGhVNlE2T2toMWRQaG04U1o2RGZtSzg4ZjI4RHcwaE9pSWNOSlNrc25PemlRdk41ZjgvRHprQlFXWUc1dXc4Y1J0REkxTVNId1h3L3FGVXdpNmVJcGFyaDU4czNnanJUcjNKVGMzaDBmQndrSFp4cTRpczlmdG9VNURRVFZlZGVBU2MwZjI1SGxvQ0dFUGJ0T3AvMUIwWlhvczJ1YkhuQkU5Q1g5eW4vZHgwWHkvOFNEMmxZVFk3NXlzVERyMEhhTFdmbGhTNUxjV0xWcTBhTkdpUllzV0xWcitQQjVjUDhmZTFYT1J5K1dBSUJ5ZDJyMldXK2VPa1ptZUtzNW40K0JFazNZOUNBNDhTVnpVUzI2ZVBjek5zNGNaUEhVSjlacTJVUk8wQU00ZjNDRldlT25LOU9nNVlncU4yblRqNk9abDNEcC9qS1Q0V1B5MnJhUnFiVGZTVTVJSUNqaWlzcnhVS3NXb25EbW1acFlZbVpwaFcxRzRoL0RidHBKN1Y4OFd6YWVqSTdhdWxZV0JrVEduZHE5VHE0cXFVbE5JY1g5OCt3cDdmNTRyVmlKSkpCSnFOVzVCNUxOUUV1UGVjc252TjA3K3VoYTVYR2daOCtvMUJQdksxZkg5ZVI0WmFSKzRmZUVFQnpmOEtIYTQ2T2pxRXZYOE1jYW01dFJxMUZ6Y1hrNTJacWxpSTBCc1pEaTdsa3dWVGI4YnR1cU10VU9sajNxZElGUkQvVEpycFBnNVNpUlNlbytlUWVXYURiaHgraUNuZHE5Vlc4YkpwYjdLNDNNSHQ0c0NYWTloM3hCNGJMZVlGZ2hnWDdrNkJvYkduTm03a1F1SGRxZ3NxL0NENmoxcXVqZ3QrdlZ6WWlQREtXZHBJd3FKQXlkOFQ0ZUJZd2c4K2l1M0x4d25QeStYdE9SRWZGZlBZK2lzbjlEUktmczIzOFhWZzVPRmFYNEtBM1lGaHNhbXVEVDBKUDFERXF1K0dTUzI5Rm5aVldUVWQ3K0lWV3Nma3VKVkFnR1VjVlVTRTN1Tm5DWldpQ2tqMDlQSGUrQm92QWVPMXJpTy9sL05MZk4xS0JnNVYvMnpBYUV6NitkcFE5UmFmQ3ZYYkVDUDRWUEVCTWxhalZ2aXQyMGxFYzhlQWhEOStoblJPNTl4M2Y4QWs1Yi8rcGY2MlduNXovalhpMW9BemJ4N3FFMnJXcXMrVld2VjF6QzNab3hOeldqZjZ6TW1MVnlIcVpMSjNkTjd0d2k3ZjV2bHY1M0YxYk9OeWpLT1ZXdXcvdmd0N3Q4SXhMTjlkM0c2UkNMaDZ4ODNZR1ZyVDJKOExGYmxIUUFveU05bjBJVFpkQitrK3FNZlBtMFJMVHIxL3VoOTFhSkZpeFl0V3JSbzBhTGwzNGllZ1NHZmZiM29QMXBINVZxdW9xQmxhZXRBSTYrdXhMeCt4cVZqUGhnWUdsUGQxWU9HclRwVHMxRUxwRklwclhvTTR0R3RRTTd0MzRxQnNTbDFQYnhLWEhmNy9pT0lldkVJYXp0SGVvK2VnVjBsb1ZxbTc5aFoxSEJ0aXQrT2xiVHBQUlFydTRySTlBem9PbVFpbHVVZE1MY3FqNW1WTFNibWxtb1ZXQ0Q0QnlsRUxSMWRHZTM2RFVmZjBJaTh3Z1E2S0RLS1Q0aU81T2RwUmZZb3VqSTlLampYNU5YakVDUVNDWVltNWFoV3J3bGRod3B0YmpWY1BkRFIwY1hRMkpRNjdxMXAzblVnRHBWcmtKT2R5ZlZUKzNGcjNZVWRQMzdOdTZoWGRQMWlJczI3RkpyUXkrWDQ3VmhGdjdHejJiOXVBUzhlM3FhY3BUWHU3WHJpNUZLZnRPUkVGUU4yaVVTQ3RYMlJRRlhjWndzRWtjU3hlaDBTMzBWalU2RXkzWWQvVTliSHFZSk5oY3A0ZE9oRDRKRmRXTmpZMFhmc2JLclhkd2NFWTNTSlJDcUtjN295UFdvMmJLN21kZFo5NkdUaUlzTnhydGNZNTNxTkNYOTBsMmYzYmlLUlNMR3ZYSjMrWDgwQkJBTjBaVkZMUjFkV29yaWpDUXRiZTNxUG5vRlg3eTg0dDM4TGR5K2R3cmxlNDQ4U3RCU3ZkZWpNRlZ6eSs0MlVoRGprY2puL3g5NTloemRaNzI4Y3Y1TnV1bGxseVNoTHBnaXlSS0RLRWhFQlFWQVFFZVdBcUtqSEJZb2NGUVFWeHdIQm42aUlpZ3hCWkNxSWpBSWlVTEJLMmJPMEZNcG9vYVV0M1VsK2Y0U0VoaWFsRENrNXZsL1h4WFcxejhyblNVcmEzTS8zKzNtOHZIMVVzVnB0M2YzZ0lIdHcxWGZFbS9wdTRralZxSCs3SG43K2JZZGVXUVduZGhvOVBPVGpXMHFsd3lxclhmZitDbS9RdE5qbjhuZnk5UEpXbitHajllWGJ6OGhpc2FoYW5VYTZwL2RnM1ZvZ01KV3N2YytlbmpCZGU2TTNhdDJpbVlyYkZ5TlBMMjhOZk9VOUFxMmJuTUZpZTBkMlE3YmhtYXRpbVhwM3ZRM3BjcHZpRCs3UnJsMjcxS0JCZzVJdUIvakhhOWFzbVNUbkRTa0I0R2J4V3Q4N1pUYWJ0SFhyVm5rVWN3b01iazc4M2luYW1aUEg1T1BucjREZ1VFbldua05KaWZFcVg3bWEwMUJKc2pZdno4bk9kRHJESXU1Q1UvUEs0YmZxZkZxS1FzcFdjSHFNdkp4c2VYcDd1M3dNVi9MemNwVnhMa1dlWHQ3eUN3Z3NkdkJoWXphWlpKSEY1WDRwcDA4b3VHeVl0WEc0RTJkUEhWZGVibzdDYmdsM1dKNmRkVjYrZnY3S3pjNlN4V0p4YUxwdW01b25XZnMvR1kxR1ZhbFYzNzdlMWhPcWFwMkdoUjR2YmwrTXlsYXNhbjk5TG5YczhGNUpVbWk1Q3ZJUGN0ekdiRFlyWnVOS05XcmR3V0VLVzhHNkxCYUx5M09WcksrVHJmZVoyV1NTMld5U2g2ZVhReE55czltc2MyZE9YN2lMcEZGK0FZRU92Wnh0RW8vc1YzcnFXVlVPdjlYbCtValc1emkwZkNXWGpjNnZSV3J5U1pjL2s5YVF6L0MzUE83MXRHM3RNbFdxWHNjK011dHlrbzdIS1NYcHBPbzBhZVd3UEhiM241S2tXMnJWZCtodlozTndoM1VLWlBrcU5SUmN1dHcxVm4zeiszSGFCRzFkdlVTalI0L1dndytXVEdOOFJtb0JBQUFBd0JXNGRPcWcwV2hVMklXcGZxNFlEQWFYTFVPcVg1aktKOGxsZUNESjZZZm80dkQwOG5ib2NYU2xMdGVueWRZazNKWFNZWldkTHJjOUg5Nitmb1hXRlF4Sm5BVlh6cGJaRkh3K25iSGRrZEFabzlHbzI5dDFkYm5lWUxoOGdGUHdkYksxdUhIMk9LSGxYTC9XTnBWcUZDK0VjZlVjWHc5Ri9VeGVhY0JhVXByZjAvM3lHeFZRcm5KMXB6Y3h1TndJTk52SVB0dzQ3dkVUQ0FBQUFBQUFBQlJBcUFVQUFBQUFBQUMzUTZnRkFBQUFBQUFBdDBPb0JRQUFBQUFBQUxkRHFBVUFBQUFBQUFDM1E2Z0ZBQUFBQUFBQXQwT29CUUFBQUFBQUFMZERxQVVBQUFBQUFBQzNRNmdGQUFBQUFBQUF0K1BXb1phWGw1Y2tLU2NucTRRcitkK1RuNWNyU2ZMMDlDemhTZ0FBQUFBQUFBcHo2MUNyVnExYWtxVEV1TU1sWE1uL0ZyUFpwTE5KSitYaDRhRUtGU3FVZERrQUFBQUFBQUNGdUhXbzllaWpqMHFTNW56NnJuS3pzMHU0bXY4TlpyTkpTMlorcHF6ekdZcUlpRkJ3Y0hCSmx3UUFBQUFBQUZDSVc4OHRlK2FaWi9UVlYxOXAzVS96dFhIbFlsV3NXa01ocGN1VmRGbHVLek1qWFlsSER5dnJmSVlDQWdMMDMvLyt0NlJMQWdBQUFBQUFjTXF0UTYzZzRHQkZSVVhwaVNlZTBPclZxNVZ3ZUw4U0R1OHY2YkxjbW9lSGgxcTFhcVZwMDZhcFVhTkdKVjBPQUFBQUFBQ0FVMjRkYWtsUzJiSmx0WFRwVXVYazVHai8vdjFLVFUwdDZaTGNscisvdjJyVnFzV1VRd0FBQUFBQWNOTnorMURMeHNmSFI0MGJOeTdwTWdBQUFBQUFBSEFEdUhXamVBRDRwL0QxOVpVa1pXZWVMK0ZLQU1DNXZOd2NtYzBtZVhwNnlzUERvNlRMQVFBQS93Q0VXZ0RnQnNMRHd5VkpwNDdGbG5BbEFPQmN5dWxFU1ZLVktsVkt1QklBQVBCUFFhZ0ZBRzZnUjQ4ZWtxU2xNejVXWXR3QjVXUmxsbkJGQUdDVm01MmxVd214V3ZxMTlhN0pIVHAwS09HS0FBREFQOFgvVEU4dEFQaGYxcU5IRDYxZXZWcmJ0bTNUNUpjSGxuUTVBT0JVL2ZyMU5XVElrSkl1QXdBQS9FTXdVZ3NBM0lDWGw1ZW1USm1pWjU5OVZyVnIxNWFQajA5Smx3UUFraVJ2YjIvVnFGRkRRNFlNMFl3Wk0rVHQ3VjNTSlFFQWdIOElSbW9CZ0p2dzh2TFM0TUdETlhqdzRKSXVCUUFBQUFCS0hDTzFBQUFBQUFBQTRIWUl0UUFBQUFBQUFPQjJDTFVBQUFBQUFBRGdkZ2kxQUFBQUFBQUE0SFlJdFFBQUFBQUFBT0IyQ0xVQUFBQUFBQURnZGdpMUFBQUFBQUFBNEhZSXRRQUFBQUFBQU9CMkNMVUFBQUFBQUFEZ2RnaTFBQUFBQURqdzlmV1ZKR1ZubmkvaFNnQUFONnZzekF4SmtwK2ZYNG5WUUtnRkFBQUF3RUY0ZUxnazZkU3gyQkt1QkFCd003SllMRHA5TEU3U3hkOFpKWUZRQ3dBQUFJQ0RIajE2U0pLV3p2aFlpWEVIbEpPVldjSVZBUUJ1QnFiOGZKMDdjMXFSaTc3VnlhT0hWYU5HRGRXdFc3ZkU2akZZTEJaTGlUMDZBQUFBZ0p0T1hsNmVSb3dZb1czYnRwVjBLUUNBbTVTL3Y3K21UcDJxeG8wYmwxZ05oRm9BQUFBQUNzbkx5OU9zV2JPMGN1VktIVDE2VkRrNU9TVmRFZ0NnaEJtTlJwVXVYVnBObXpiVlUwODlwV3JWcXBWb1BZUmFBQUFBQUFBVW9WbXpacEtrNk9qb0VxNEVRRUgwMUFJQUFBQUFBSURiSWRRQ0FBQUFBQUNBMnlIVUFnQUFBQUFBZ05zaDFBSUFBQUFBQUlEYklkUUNBQUFBQUFDQTJ5SFVBZ0FBQUFBQWdOc2gxQUlBQUFBQUFJRGJJZFFDQUFBQUFBQ0EyeUhVQWdBQUFBQUFnTnNoMUFJQUFBQUFBSURiSWRRQ0FBQUFBQUNBMnlIVUFnQUFBQUFBZ05zaDFBSUFBQUFBQUlEYklkUUNBQUFBQUFDQTJ5SFVBZ0FBQUFBQWdOc2gxQUlBQUFBQUFJRGJJZFFDQUFBQUFBQ0EyeUhVQWdBQUFBQUFnTnNoMUFJQUFBQUFBSURiSWRRQ0FBQUFBQUNBMnlIVUFnQUFBQUFBZ05zaDFBSUFBQUFBQUlEYklkUUNBQUFBQUFDQTJ5SFVBZ0FBQUFBQWdOc2gxQUlBQUFBQUFJRGJJZFFDQUFBQUFBQ0EyeUhVQWdBQUFBQUFnTnNoMUFJQUFBQUFBSURiSWRRQ0FBQUFBQUNBMnlIVUFnQUFBQUFBZ05zaDFBSUFBQUFBQUlEYklkUUNBQUFBQUFDQTJ5SFVBZ0FBQUFBQWdOc2gxQUlBQUFBQUFJRGJJZFFDQUFBQUFBQ0EyeUhVQWdBQUFBQUFnTnNoMUFJQUFBQUFBSURiSWRRQ0FBQUFBQUNBMnlIVUFnQUFBQUFBZ05zaDFBSUFBQUFBQUlEYklkUUNBQUFBQUFDQTJ5SFVBZ0FBQUFBQWdOc2gxQUlBQUFBQUFJRGJJZFFDQUFBQUFBQ0EyeUhVQWdBQUFBQUFnTnNoMUFJQUFBQUFBSURiSWRRQ0FBQUFBQUNBMnlIVUFnQUFBQUFBZ05zaDFBSUFBQUFBQUlEYklkUUNBQUFBQUFDQTJ5SFVBZ0FBQUFBQWdOc2gxQUlBQUFBQUFJRGI4U3pwQWdBQUFBQUF1Sm1GaG9hV2RBa0FuQ0RVQWdBQUFBQ2dDRTJiTmkzcEVnQTRZYkJZTEphU0xnSUFBQUFBQUFDNEV2VFVBZ0FBQUFBQWdOc2gxQUlBQUFBQUFJRGJJZFFDQUFBQUFOelV0bS9mcmsyYk5oVmF2bUhEQnExY3VWSTVPVGxGN2g4VkZhWHM3T3hDeS9mdTNhdVBQLzVZdWJtNTE2M1drckpnd1FJZFBuellZZG1pUll1MFlNRUNuVHQzenVrK08zZnUxQysvL0tLVWxKUkM2OUxUMDdWdTNUcnQzYnYzYjZrWHVCNEl0UUFBQUFBQU43V3hZOGRxeElnUmhaWlBuRGhScjcvK3V0TFMwbHp1TzNueVpEMzk5TlA2NElNUEpFbG1zMW5idG0yVDJXeldpaFVyTkh2MmJDMWR1bFNTdEgvL2Z2M3h4eDlPQTdDYldVSkNndDU5OTEyOS9mYmI5bVZ4Y1hGNjU1MTM5TUVISDhqWDE5ZnBmdDk4ODQxR2p4NWRLTlF6bTgxNjY2MjM5TkpMTCttRER6NzRud2o5OEwrSnV4OENBQUFBQUlwdCtmTGxXckJnZ1E0ZVBLanM3R3dGQlFXcGFkT205dENvT05zMGE5Wk1ralJtekJqMTdOblQ0ZmhGclhQRllEQzRYTmU5ZTNmTm5UdFhpeGN2VnR1MmJiVmd3UUp0M3J4WnMyYk5VcjkrL1RSMzdsek5uajFidlh2MzFvSUZDN1J3NFVLTkd6ZE85OTEzbjhOeFRwMDZwZTdkdTh2RHcwUDE2dFZUVEV5TXFsV3Jwb1VMRnpwc2w1YVdwbzRkTzhwa011bTU1NTdUb0VHRDdPY1VHQmlvSDMvOFVXWEtsTEZ2djNqeFlvMGJOMDZTRkIwZFhlaFk4K2JOMDdwMTYzVDA2RkZsWjJjck1EQlE0ZUhobWo1OXVuMjc5ZXZYUzVJaUlpTDB4aHR2Mk91VkpHOXZiL3Z4YlY1NDRRVU5IVHBVSjA2Y2tNRmcwUERod3lWSmI3MzFsdXJWcTZkMzNubEg2OWF0VTdObXpSUWRIYTBYWG5oQkgzendnZno5L1MvelNnQTNGcUVXQUFBQUFLQll2djc2YTAyZE9sV1NWTGx5WlpVdFcxYUppWWtPWVV4eHRya1dLU2twNnR1M3J5UXBOVFZWa3ZUd3d3ODdCRnUvL1BLTFBEdzhKRW5oNGVIcTM3Ky9GaTFhcE16TVROV3VYVnViTjIvV0gzLzhvWUVEQjZwMTY5YmFzV09Iamg0OXFqMTc5a2lTYnIzMTFrS1BPMi9lUEpsTUpqM3d3QU5xMkxDaFltSmlGQjhmcjdpNE9GV3ZYdDIrM1lZTkcyUXltV1EwR25YdnZmYzZIQ005UFYwVEowN1UrKysvZjluejNMMTd0MTU2NlNVbEpTWEphRFNxUm8wYUNnZ0kwTW1USi9YWFgzODViTHQ4K1hKSlVxZE9uUW9GZ1ptWm1WcXhZb1hEc2lGRGhpZytQdDcrdmUzcjNidDM2Nk9QUHRLdVhidFVyVm8xVFpvMFNTKzk5Sktpb3FJMFlNQUF2ZlhXVzJyU3BNbGxhd2R1RkVJdEFBQUFBRUN4ekprelI1STBZTUFBdmZqaWkvYmxPM2JzdUtKdGl1djA2ZE42NnFtbmxKaVlLRWw2OE1FSDljb3JyK2pzMmJNTzIxM2FFOG9XYU5rTUdUSkVBd2NPVkdob3FEWnYzcXlaTTJkcXpabzFHamh3b0VhTkdxWFEwRkJsWkdSby8vNzlDZ3dNZEFpcEpDazdPMXVMRmkyU0pQWHYzMS9seXBYVGUrKzlwN3k4UEVWR1Jtcnc0TUgyYlNNakl5VkpUWnMyVlZoWVdLRnpXcjE2dFRaczJLQjI3ZHE1UE8vazVHUTk5OXh6U2sxTlZiTm16ZlQyMjIrcllzV0s5dlVGKzF6dDM3OWYrL2Z2VjhXS0ZYWExMYmNvT2pwYWVYbDU2dFNwazlMVDB6Vno1a3cxYU5DZzBHUDgzLy85bjU1KyttbTkrT0tMR2pCZ2dISnpjOVd0V3pmN2N4c2ZINisyYmR2YXQwOUlTTkNUVHo2cDhlUEhGd3JyZ0pKQ3FBVUFBQUFBS0piTXpFeEowb2tUSjJReW1lemhVZVBHamE5b20rTEt6ODh2TktLb1ZLbFNXclJva2FwV3JhcUlpQWlscDZkcjA2Wk44dkh4VWZQbXpSMUdiQzFZc0VBZmZmU1IvZnZObXplcmVmUG1DZ29LMHM2ZE81V1FrS0JiYnJsRmtyUmt5UkpaTEJhMWFkTkdScU5qKyttZmZ2cEphV2xwYXQyNnRjTER3eVZKYmRxMDBicDE2eHhDcmV6c2JHM2V2Rm1TMUxWcjEwTG4wN3AxYTIzZXZGbnZ2ZmVlN3JqakRwVXFWY3JwZVgvenpUZEtUVTFWV0ZpWUprMmFWR2k3ZXZYcTJiK2VPWE9tSkd1UUZ4a1pxU2xUcGlnL1AxL3A2ZW1Tck5NNG5lbldyWnNrNmNDQkEycmV2TG5HalJ1blo1OTlWb21KaWNyTHkxTldWcGJEOW5YcjF0WFdyVnZWdVhObnA4Y0RTZ0tONGdFQUFBQUF4ZEt4WTBkSjB0cTFhOVc3ZDIvOStPT1BoWnFJRjJjYm01a3paMnJvMEtFTy93cXFWS21Tb3FPalZhMWFOVW5XbmxQWjJkbnExYXVYZnZubEY1MC9mMTRlSGg3eThmR1JKRmtzRmxrc0ZtM2J0azJTWkRLWmxKdWJhLzhuU1o2ZW52WWFaOCtlTGNuYUdIM3UzTG1TcEE0ZE9qalVZTEZZSEVhZjJkaENxejE3OXVqMDZkT1NyS0ZaVGs2T3ZMMjk3WTl4NlhQVG9rVUxuVHAxU3A5KytxblQ1MFN5VG1HMFBZYXI0RXVTRGg4K3JGOS8vZFgrZlVaR2h1TGo0M1g4K0hIN3N2ajRlS2Yvb3FPakZSZ1lxTnExYTh0c05zdHNOaXMyTmxiVHAwL1h0OTkrcS9uejUydisvUG5xMTYrZlhuenhSWDMrK2VkS1RrNHVGUGdCSlltZlJnQUFBQUJBc1l3YU5jbytVaWNoSVVFVEpreFFyMTY5dEgzNzlpdmF4c1lXcmhUOGR6bTIvbEVWSzFhVTJXeDJtT0puc1Zoa05wdjE3TFBQYXMyYU5lclhyNStpbzZNTEJUSDkrdldUWkIyZGxaaVlxS1ZMbCtyWXNXT3FXTEdpMnJkdjc3RHRwazJiRkI4ZnIvRHdjTFZ1M2RxK3ZGMjdkdkwzOTVmRll0RzZkZXNrWFp4NjJLNWRPd1VFQkRpdGYvVG8wZkx4OGRIOCtmTzFlL2R1cDl2WVFyS0NVdzZkK2U2NzcyUTJtKzNmZCsvZVhkSFIwYXBaczZZazZkMTMzeTMwL05yK0hUNThXRjVlWGxxN2RxMGthZW5TcGZhcGgyKzk5WmJ1dlBOT1NWTHYzcjExL1BoeG5UNTlXc25KeVVYV0E5eG9oRm9BQUFBQWdHTHg4L1BUdSsrK3E5bXpaNnRyMTY0eUdvMDZlZktrUm93WVlROUVpck9OelpneFk2NG8xRXBOVGRXcVZhdFVzMlpOZS9CajYzOWxNcGtrU1VhalVTYVRTUWNPSEhCNW5GcTFhcWx0MjdiS3pjM1ZXMis5cGNtVEowdVNCZzBhVktnZmwyMDBWLy8rL1IyV2UzdDc2KzY3NzVaa0RiTk1KcE4rKyswM1NjNm5IdHBVcVZKRnc0Y1BsOWxzMXRpeFk1V2ZuMTlvRzE5ZlgwblNtVE5uWEI1SGtrcVhMbTJmRG1sejZ0UXBIVDU4V0pLMGN1Vkt2ZkhHRzRYK0hUdDJUR2F6V1dmUG5sVk1USXdrYWR1MmJVcExTNU1rTFZ1MnpINE00R1pHcUFVQUFBQUF1Q0szM25xcjNubm5IWDN5eVNlU3JIMjB0bTdkZXNYYlhLbnQyN2ZMWURDb2JkdTIycmh4b3lTcFljT0drbVFQaHdJREF6VjgrSERWcmwyNzBQNlptWm4yVVZVdnZ2aWl2TDI5RlIwZHJiUzBORFZvMEVDOWUvZDIyUDd3NGNPS2lvcFNTRWlJdlFkVlFmZmRkNThrNjdUSXlNaElwYVdsS1Nnb1NHM2F0Q255UEFZTUdLQjY5ZXJwMEtGRDlnYjBCZGthdTY5Y3VWSjVlWGt1ajFPN2RtMjkrdXFyRHNzS1R2VmN0MjZkVnF4WVVlamZ1WFBuOU9tbm4rcTc3NzdUbzQ4K0tra2FQbnk0S2xXcUpNa2EyRjBhN2dFM0kwSXRBQUFBQUVDeGZQbmxsL1pHOEpJY3B2N1plajhWWjV1ckZSRVJvVldyVnFsNzkrNzJhWE4zM1hXWEpDa25KMGVTNU9YbHBTZWZmTksrdktESEhudE1TNVlza1NTRmhvYXFjdVhLOW5XMzNYWmJvV21LdGw1YWZmcjBrYmUzZDZIak5XL2VYR1hLbEpISlpOSzBhZE1rU1owNmRaS1hsMWVSNTJFMEdqVm16Qmg1ZUhobzM3NTloZGJiUm9YRng4ZnJ0ZGRlVTJwcXFuMmR4V0t4ajJqcjBLR0RtamR2N3JEdkxiZmNvb1VMRjJyejVzMzIwVy9mZi8rOVFrSkNKRWs5ZXZSUS9mcjFsWmlZcUNOSGp1amt5Wk9TcEQvLy9OUCtkVVJFaEwyQlBuQXo0KzZIQUFBQUFJQmltVFp0bW1iTW1LRmF0V3BKa24yS1g5V3FWZFd5WmN0aWIzTXRTcFVxcGNXTEZ5c3pNMU0xYTlhMGoycXkzYTNQRmlqWnB2Q1pUQ1paTEJaSjBwRWpSMVNyVmkzdDNyMWJvMGVQVmtKQ2d2MjRjK2JNMGVuVHB6VnExQ2lGaG9ZcU5UVlZ5NWN2bDVlWGwvcjI3ZXUwRnFQUnFNNmRPMnZ1M0xrNmN1U0lwS0tuSGhaVXQyNWREUnc0VU45ODgwMmhkVzNhdE5IVFR6K3R6ejc3VEpHUmtkcTRjYU5xMXF3cGIyOXZKU1FrS0NVbFJkSFIwVTZEdGpObnp1anh4eCtYeFdKUmx5NWQxTHg1YzAyWU1FSG56cDFUdDI3ZDlNWWJiOGhnTU9pbGwxNXkyQzhxS3NyK1hMNzc3cnZGT2dlZ3BERlNDd0FBQUFCUUxEMTc5bFM1Y3VWMDRNQUJIVGh3UUdGaFllcmJ0NisrK3Vvcit4MElpN1BOdFlpS2lyTDN1Um84ZUxCOStWOS8vU1hKMnRPcm9OallXRmtzRmhrTUJ2WG8wVU9CZ1lGNi9QSEhsWkNRb0lDQUFFMmRPdFVlUksxZXZWbzllL2JVRjE5OG9SOSsrRUc1dWJucTBxV0x5cFFwNDdLZWdpRld4WW9WMWFSSmsyS2Z5N0JodzFTMWFsV242NTU4OGtsTm56NWRIVHQyVkVoSWlBNGVQS2g5Ky9hcFZLbFNSUVpucWFtcHV1T09PNVNWbGFVRkN4Wm81TWlST25mdW5HclVxS0hYWDMvZFBocnRnUWNlME1DQkErMGoyaDUvL0hIVnFWTkhrclVadjIwcTV2TGx5eDFHMndFM0UwWnFBUUFBQUFDS1pjeVlNZGRsbTZJYXdoZTFMajQrWGkrLy9MTE1ack9hTjIrdU5tM2FxRldyVmpLYnpmWkc4WTBhTlhMWXAzYnQycnIzM25zVkVSR2hnSUFBUGZmY2N6S2J6V3JRb0lFbVRKaWdLbFdxcUhYcjFtclFvSUdtVEptaWpJd01KU1VsYWNPR0RaSUtONGkvVklNR0RTN2I0TjdWZW05dmI2Yzl0V3lhTkdseVJTR1pKTldzV1ZNZmZQQ0J6cHc1bzBXTEZtbmh3b1U2ZGVxVWpodzVvdnZ2djEvZmZ2dXRLbGV1ckRmZmZGT1NkWVNhYlNUWS92MzdKVW0vL1BLTHRtN2RLaTh2TDAyZE90WGVORDR3TVBDS2FnSCtib1JhQUFBQUFBQzNVSzFhTlQzLy9QT2FNMmVPeG84ZnI2Q2dJTldwVTBlSERoMVNVRkNRR2pWcXBCRWpSaFRhYi96NDhmYXZodzRkS245L2Z6Mzg4TU1PUGJRZWVlUVJ0V3ZYVHQ5Ly83MGVmUEJCbFMxYlZzSEJ3YXBidCs0Tk9iZnJyVXlaTWhveVpJZ0dEeDZzdFd2WDZydnZ2bE5JU0loREg3RkxlWGg0eUdnMEtqTXpVMGFqVVlNR0RkS3hZOGUwZi85K2xTcFZTbzg4OHNnTlBBUGc4Z3dXMitSaUFBQUFBQURjUUg1K3ZqdzlHYU5oWXd1aGJIM0VYTW5OelhYYWh3dHdWNFJhQUFBQUFBQUFjRHMwaWdjQUFBQUFBSURiSWRRQ0FBQUFBS0FJSTBlTzFNaVJJMHU2REFDWFlCSXlBQUFBQUFCRnVOemREUUdVREVJdEFBQUFBQUNLa0pLU1V0SWxBSENDNlljQUFBQUFBQUJ3TzRSYUFBQUFBQUFBY0R1RVdnQUFBQUFBQUhBN2hGb0FBQUFBQUFCd080UmFBQUFBQUFBQWNEdUVXZ0FBQUFBQUFIQTdoRm9BQUFBQUFBQndPNFJhQUFBQUFBQUFjRHVFV2dBQUFBQUFBSEE3aEZvQUFBQUFBQUJ3TzRSYUFBQUFBQUFBY0R1RVdnQUFBQUFBQUhBN2hGb0FBQUFBQUFCd080UmFBQUFBQUFBQWNEdUVXZ0FBQUFBQUFIQTdoRm9BQUFBQUFBQndPNFJhQUFBQUFBQUFjRHVFV2dBQUFBQUFBSEE3aEZvQUFBQUFBQUJ3TzRSYUFBQUFBQUFBY0R1RVdnQUFBQUFBQUhBN2hGb0FBQUFBQUFCd080UmFBQUFBQUFBQWNEdUVXZ0FBQUFBQUFIQTdoRm9BQUFBQUFBQndPNFJhQUFBQUFBQUFjRHVFcGh3eitBQUFJQUJKUkVGVVdnQUFBQUFBQUhBN2hGb0FBQUFBQUFCd080UmFBQUFBQUFBQWNEdUVXZ0FBQUFBQUFIQTdoRm9BQUFBQUFBQndPNFJhQUFBQUFBQUFjRHVFV2dBQUFBQUFBSEE3aEZvQUFBQUFBQUJ3TzRSYUFBQUFBQUFBY0R1RVdnQUFBQUFBQUhBN25pVmRBQUFBQUFBQU41TzFhOWRxK2ZMbGhaYS8vUExMOXEvYnRHbWpYcjE2M2NpeUFGeUNVQXNBQUFBQWdBTEtseSt2eU1qSVFzc0xMdXZUcDgrTkxBbUFFMHcvQkFBQUFBQ2dnUHIxNjZ0czJiSXUxNGVFaEtoRml4WTNzQ0lBemhCcUFRQUFBQUJRZ05Gb1ZOZXVYVjJ1YjlXcWxZeEdQazRESlkzL2hRQUFBQUFBWEtKOSsvWXUxM1hwMHVVR1ZnTEFGVUl0QUFBQUFBQXUwYmh4WXdVSEJ4ZGFIaEFRb0R2dnZMTUVLZ0p3S1VJdEFBQUFBQUF1NGVIaG9YdnZ2YmZROGxhdFdzblRrM3V1QVRjRFFpMEFBQUFBQUp5SWlJZ290S3hUcDA0M3ZoQUFUaEZxQVFBQUFBRGdSTk9tVFJVWUdHai92bFNwVW1yWHJsMEpWZ1NnSUVJdEFBQUFBQUNjOFBUMGRCaVoxYUpGQzNsN2U1ZGdSUUFLSXRRQ0FBQUFBTUNGZSs2NXgvNTF4NDRkUzdBU0FKZWl1eDBBQUFBQUFDNDBiZHBVZm41K3NsZ3NUbnRzQVNnNWhGb0FBQUFBQUxqZzQrT2pEaDA2S0NVbFJYNStmaVZkRG9BQ0NMVUFBQUFBQUNpQ0xkUUNjSE14V0N3V1Mwa1hBUUFBQUFERjlkUlRUMm5idG0wbFhRWUEvTzJDZ29JMFo4NGNWYXhZc2FSTHVTblJLQjRBQUFDQVd5SFFBdkJQa1phV3B0V3JWNWQwR1RjdHBoOENBQUFBY0V2dkw0Z3E2UklBNEcvenpic3ZhVy8wUmxXdlhyMmtTN2xwTVZJTEFBQUFBQUFBYm9lUldyaGg4dlB6dFh6NWNpMWR1bFQ3OXUxVFZsWldTWmVFZnhodmIyOVZyVnBWblR0M1ZyOSsvUlFRRUZEU0plRTZzYjIvTEZxMFNBY09IRkIyZG5aSmx3VGdiK1RyNjZ2dzhIRDE2TkZEUFhyMGtKZVhWMG1YQkFBQVNnQ2hGbTZJL1B4OGpSbzFTcEdSa1NWZEN2N0Jjbk56ZGVqUUlSMDZkRWdyVnF6UTlPblRGUklTVXRKbDRScngvZ0w4ODJSbloydlBuajNhczJlUFZxOWVyU2xUcGhCc0FRRHdEMFNvaFJ0aStmTGxpb3lNVlBrcU5kVHpYNitvVXJYYThnc0lLdW15OEErVG01Mmw1SlBIdEdyZUY5cXpiWU1tVDU2c045OThzNlRMd2pVcStQN3k0TkNScWxDdGx2ejhBMHU2TEFCL28rek04enAxTEZaTFozeXNiZHUyYWRhc1dSbzhlSEJKbHdVQUFHNHdlbXJoaGxpMGFKRWs2Y0doSTFXelFUTUNMWlFJYjE4L1ZhcGVXdzgvUDFZZW5sNzY5ZGRmbFplWFY5Smw0Um9WZkgrcFVmOTJBaTNnSDhDM2xMK3ExV21rM2srOUprbGF1WEpsQ1ZjRUFBQktBcUVXYm9nREJ3NUlraXBVcTFYQ2xRQ1NqNitmZ3N1VVYzWjJ0aElURTB1NkhGd2ozbCtBZjY0eVlWVWtTVWVQSGkzaFNnQUFRRWtnMU1JTllXdmF6QWdLM0N6OFNsbWJ4SFBEQXZmSCt3dnd6K1hqVjBxU2xKT1RVOEtWQUFDQWtrQ29oWCtrcE9OeFNqb2VKMU8rNjZsblpwTkpaMDRlMDVtVHh4ejJXL1RGKzlyeTY4SWJVU1lBL0UvSnkrR3VsTVZoc1poMTdzeHBuVHViNUhSOVN0SkpwWncrSWJQSjVQSVlXZWZUWGE0N241NnFaVjkvckdWZmZ5eUx4ZXh5dTh6MGMwbzdteXlMeGVLa1JvdHlzN09VbTgyRkFRQUFVSEpvRkErM1liR1lOVy9LV05XLzR5NDFhTkZlSHA0WDczS1VsNXVqN3lmL1I3azUyYnE5N2IxcTJyNXJvZjMzUm05VTB2RjROVzEvbno1OHZwOGs2ZVhKODFTdWNuV25qM2Z1ekdsTmZMYTNKT245QlZHU3BPT3grN1hsMTRWcTJQSnV0ZXI4b0NRcGV2MXlSZjc0eldYcmYvNkRtZkx5OGJWLy8vUE1UM1FpN3FDYWQzaEF0N1hwNUhTZnpJdzBMZjV5b2lTcDc3UC9rYWVYOTJVZjUwcDkvTzlIbEhROFR2V2J0OWZBVjk2N3JzZE9UMG5XaEdIZEpVa1Q1djB1ZzRFY0hUZUhrWDFhT256L3dCTXZxYzE5ZlF0dEY3MSt1ZVpQZWR2K2ZaMG1yZlRrRzVNTGJmZlhiNy9vKzhrWGJ6cnczTVNacWh4ZXQ4akhkTVgyZm1QYjN0VmpYazBOenVvd0dBenlMUldnU2pYcTZNNnVmZFd3WllSOTNjR1lyVm8rYTZvR2paeW9rTElWSkZuRC9jc0pMaHNtYng4L2gyWEhEdS9WVitPZVUvdWVBOVcreDZPU0pJdTVjRmhTa05IRHcybk5WL042WGU3NWRMVSs0MXlLMWkvNVRudWpmMWZLNlVTWnpTYjVCNGFvVW8yNjZqTjh0SUpLbDNYNjJ0cGV4NEtPeCs3WDc4dm5LWFozdE02ZFRaTEJZRlJnU0dsVkRyOVZqNzA2MGI3ZHFublR0V2JCVjZyWDdDNDkvdHBIRHNmWS85Y216UmovYi9rSGh1aU42Y3NMUFlZa3hlMkwwWXp4TCtpdWJvK29ZOThoTWhvZDMzdXp6MmRvNDgvekpFbmRIbnRlQmcrbmg5RnZQODNWMmgrL1Z1UFdIVFRncFFrTzY1SVQ0KzIvUzUyZGExNU90ckt6emhkYUhoaFN4dm1EQVFBQVhBVkNMYmlOM1ZzMzZLOE5LeFN6Y2FXZSsrQTdWU3pRUCtlM1pYTzBLMnFkSk9sOFdxcWEzTlhaL21ISVpzUFMyWXJkL2FmcU5yM1Q1V1BrNStWcTlDTnRKVW1qL205eG9mWEpGMFp0VmFnYWJsK1dsWjZtcE1UNHk5WmY4RXAzVGxhbXRxeGNLSXZGckllZS9ZL0xmZkp5c2hYeit5cEpVcC9obzZVTE9WNXhQeHc3YyttSGo4eU1OSm5OWmhrTTFpQ3ZPUHo4QStYdDYrZXlqb2VlR2FNNzdyNWZack5aWnJOMUZJQ3JRT3Q2bmd0d3RYWnVXZXMwSk5tNWVXMng5by81ZmZVbHgxdmpORkQ2TzExdERSYUxSVm5uMDNWNFY3UU83NHJXZzhOR3FXV25Yc3JQeTlYQ3o5L1YyZE9KbWp2cFAzcHEzRFFaREVaN2tGR1VKMFpQVXQzYlc5dS9QeDY3WDErTmUwNlpHV2xhT1hlYWF0UnJvcWhWaXhXOTd1Y2lqK1BxLy9pMXZsN0ZsWHdpUWRQR0RGTjY2aG1INWVtcFo3VC9yMDNLU0R1cm9OSmxpM1dzMVQ5OHBkWHpwMTh5TXNxazFPUlRTazArWlYreWRjMFNyZjF4aGlUcnhaaUM3NUVqM3Y5R0N6KzNYbnc0bjU2cTEvbzUvajRiL3M0WHFuN3JiVHF3Zll0eXNqSzFac0ZYT25wZ3B3YThOT0dxcHVjZU83eFhrbFNoV3MwcjNuZnp5aC8xODh4UHJuZy9HOTdmQVFCQWNSQnF3VzJzL2ZGclNWTHpEajBjQXEza0V3bGF1L0FiU2RiZzVIanNQdjB5NS85MDM4QVI5bTB5TTlJVXR5OUdrdlRsMjgvYWwwOTdjN2c4ak5id0t6QzBySWEvODRYVHh6YWJUQTRmSGxiLzhKVlcvL0NWSk9teFZ5ZGUwUi9mbDRZNEU0YmViLy82amVuTGIvaFY3SnhNNjVYMG5Wc2l0WE5MWkxIMjZmYlljMnIzd0FDWDY4Mm1mQ1VkajFQYTJXUkoxdGZsMHRFZFpTcmNVaWg0Qkc2MGdPQlFaWnhMVWR6ZUdHV2tubFZBU0duN3VweXNUQjJNaVZLcHdHQmxwcDl6ZVl6c3pBd2RqTEcrQjVTcFVFVm5UaDdUemkyUnVyZi8wdzdiUGYvaGR3N2ZUMzU1b0NTcFd0M0c2dm12VjY3cFBJcGJRMEcyeDgzTHlkYWVQelpxM2FKdkpVbVJpNzVWeTA2OTVPbmxyWWRmR0t0cGJ3eFYzTDRZYlZnNnh6N0M2a29jaUluU3JBOUhLU2NyVXdhRFVYMkdqMWExdW8wVnRhcndoWVBMdVI2djE1WDQ2ZHZKU2s4OUk0UEJvSFlQREZDOVpuZkp3OU5McDQ0ZFVYVGtUL2J0bnYvd3V5SmZ6OTkrbXF0Vjg2eS9Yd0pEeTZwZDkvNnFXcWVoREVhalRzWWYxaCtSeTJTeFdQVHp0NVAxMjA5ekpVbU5XdCtqZmRHL0t5ODNSMDNiZDFWMjVubDkrLzdMU2p1YnJPRFM1ZFNvOVQzMjBWYk5PendnLzhBUUJaY0preVIxZm5pWUtsU3RxZmxUeHlvck0wUHJGbitualJlT0t6bGVaQm56YUlSRHJlUG4vaVpKTXB2Tk9ucGdseVNwZk9VYUR0TVpmVXY1WC8yVGVrSHA4cFZrTUJydFUveER5MVdRd1dEVTJkUGN2QU1BQUJRZm9SYmN3czdOYTNVOGRwLzhBMFBVdWt0di9iNTh2bHAxN2lXRHdhajVVOGNxTHlkYjRRMmFxbW03cmxydzJYaXRYekpMcGNNcTI2Y0kvcmwraGIzM1NIcEtzdjI0R2FsbmkxZkFoZWs1MlprWmtpVGZDMDNHSmNuRHcvT3lvNDJjaFZVaFpjTmtNQmdrV2Z1alNOS2hIVnYxL1Nkdk9UM0dtRWNqZEUvdndlcnl5RlAyWmJicGszSDdZalI5N0FqbDUrV3FlWWNlQ2lrYlp0L0dQeWhFTlJzMGRUcTZ3bXcyS3pmbjZ2dWhPQnZOSmtrNTJaa09qMmV4bUFzOS91dWZMMU53bWZMWDdWeUFxeEZXdGFheTkrMVFmbDZ1ZG0xZFozL1BrS3lqWlBMemNoVmUvM1lkaUhFZFhPL2V0a0g1ZWJreUdBeHEydjQrclpyM2haSVRqK3BFL0NHSEFMNVM5VHBPOS9meEsrVnlYWEVWdHdaWGoxdXRibVBGN3ZwRFJ3L3VWdHFaaTMyY3F0VnBwTHZ1ZjBSYlZ5MldmMUNJcENzYlFiTTNlcU5tdnYrS3pHYXpqRWFqZWc4ZnJXWVIzU1JKOXcwY29RNTlucmlpODd3ZXI5ZVZPTHpyRDBsUzFUcU5IQzZVVkszVFVNM3Y2VzcvdlZMdzlidjA5VXhKT3FrVjMwMlZKSlVPcTZ5bngzL3A4UHVnV3AxR2F0bXBweVRyVkVkSnFuZEhXM1VkOEl4eXNqS1ZucEtzOFBwTlZhbEdIVzFhOFlOMmJGcWo3ays4cEVyVmErdkkzaGhKRnRWcTFGeE43dXJzVUh2ak96dXFkRmhsQllhVTBaWmZGeW8vTDlmcE9icGFmdXpRSHZ2dnZGa2Z2ZWF3N3VYSjh3cHRiM3VOYmRvOU1FRHRIaGlnTDk5K1ZvZDJibFBuaDRlcFE1OG43TDh2bjMzL2Eva0hodGkvSC9iMk5IbjcrV25zNEM1TzZ3RUFBSENHVUFzM3ZkeWNMUDM4blhVS1E0OGhMK3VQeUdYYStQTThIWS9kSngrL1VvcmZ2ME8rZnY1NjZPazNWRHFzc280ZTNLMnRxeGRyOFpjVGxadWRwWFlQREpBcFAwL2xxMVRYbmZjK3BOYjM5ckgvRVgxcFR5MVhmOXdialVhOS9NbDh2VFBrUHBVdVgwbEQvak5GSHA2ZTloNHpOazNhZHBHWHQ0LzkrMjFybHJvOHI4WjNkclQzeUlwYytJM1RScnpGOGRlR0ZmcHgycnZLeTdYZStXbnJhc2VncVh5VjZxclpvS25UZlhNSzlEdnArdWd6dXZQZWg0cjFtQjVlMW5tUW9lVXJPbDJmY3ZyRTVZL2hVZmp0NTFyT0JiZ2FIaDZlcWxHL2lRN0diTld1TFpFT0lZbHRLbHZ0MjFvV0daTHN1REJGdUZLTnVtclNwcE45Uk03T3pXdGNCa3JYMi9Xb0lTY3JVMUxocVdhZCt3M1ZYZDBlVm5DWjhzWHFwMlVUWERaTU5lcmZydER5bFpTV2txeitMNHhUWXR4QjdZcGFwNFl0SXhRUUhLcUE0TkJpSDArNlBxL1hGYm53dG56eTZDRWxIWThyMUlPeE9LTk5OLy95ZzB5bWZFbFNyMys5V3VSbzNNNlBERk5BU0duOXRteU85djd4bTMzNWdzL0dPMnczNjhOUkR0L1BuVFRHSWRSYXYvZzdwYVVtNjc2QkkrVGg0YWt1anp6bGNFSGt6TWxqOXA2Ujc4N2I1UFE4OXZ5eHdmVkpHUXhTZ2Q5WmU3YjlwcVV6UGxUL0Z5ZW9hdTBHcnZjcjROTHc2cjJuZXhaclB3QUFnSUlJdFhEVDI3Ujh2bEpPbjVDSHA1ZTJyVm1xSTN1M3k4ZXZsTHg5L0xScHhRK1NwTjVQajFicHNNcVNwRjVEUitwOFdvcDJiMTJ2bjJkK291Tkg5dXZJN2o4bFdjT2p5QXRURlNYSDZZZVM5TndIanRPRENvcmZ2MU9TZFdyUHhHZDdxMHlGS25wMTZvOE8yOXcvNkhtSER5eEZoVm9ibHM0dXRLejZyVTBjUmorbHA1N1JwNjgvS1VsNmNkTDNDZ3AxN04zeTQrZnY2Y2lldnlSSm5sN2U2dlAwYU4zZTlsNTdPSlNmbDZmTy9ZYTVyQ0U3ODJLbzVlWHRvN3k4eTk4UzNjdkxSeDRlbnByMTRhZ2lweXUrdnlCS0orSVBhZEpMQTFRcUlFaHZmck5LR2VkU05PN0pleVZkRE1hdTE3a0FWNnRoaXdnZGpObXF3N3VqbFpsK1RxVUNnNVdiazZYOTJ6ZExraHEwYU8reU4xRFcrWFFkak5rcVNhcmJwSlhLVnFxcTBQSVZsWEw2aEhadVdhdk9ELy85UDdOWFcwTk9WcVlTNHc0b0x6ZEgwWkUvNjlTeEl6SjZlTmluTEdha25sWFcrVFQ3OW1aejRSR1hSYkgxMVhyNCtiRXlHbzNLU0QycjFmTy9sTVZpMFgyUFBxdjZ6ZHRlOWhoR0QwK1ZxVkRGWWRtMXZGNVhxazZUbHRvVnRVNDVXWm1hOVBKQTNkbjFJYlc5djMreCsyaEpzcjgyQWNHaHF0T2tWWkhibGk1ZlNTMDc5dEJ2eStaSWtwNlo4RldSMjZja25kQ2MvNzdoc0N4Ky93NnRtUDJwTEJhTEVnN3UwYUNSRStVZmRHWGhvY1ZpMGZhTnYwcXkvbDVyMjcyL0xCYUwzdWpmVHZsNXVmTHg5VmRPVm9aOSt4MmJWaXNsNmFSbWZUQlN6MDJjNlRBdDFKVXlGYXJJYVBTdzk2UXNIVlpaQm9QQjRZN0RBQUFBbDBPb2hadGV4ZXExSlVtbS9Ed2QzR0g5Y05EbGthZTBmc25GQUdyMlI2L3Iwb2dvdUV4NW5UdHpXbDVlM2k1dmkzN3A5TU9pYm0xK1pLODFjS2xSdjRtOWprdTlNK1MrSXMrbG9IWVBEQ2cwVXN2VDIxc3I1MDVUNHBFRGVtcnNOSWVyNTZGbEs4amIxL0Z1WW0zdTY2Y3lZWlhWb2xOUHpmN29kWDAvK1UzOU12c3pwU2FmbEcrcEFEM3l3amcxYU5IZTVlZ0syOVFTU1ZvNjQyTXRuZkh4WmV0dTNhVlBzZnYvbUMrTVR2QzRjSjRXODhYYnoxODZVdXRhendXNFdnMWF0TmZpNlIvSWJESnA5OWIxYXQ3aEFlMzdjNVB5Y3JKVm9Xck5RcUZLUWJ1M3JyZVB3ckVGRm5WdWE2V29WWXQwK2xpY1RpWEVLdXlXY0pmN1h3OVhXMFA4L2gzMlBsQ1NkVVRxdlk4TXR4L2oxM2xmS0dyVkl2djYvM3k5OHFycXExcTdnWkpQSkdqNjJCR3lXQ3dxVTZHS1duVHFxYmNHZGJ6c3ZnRWhwVFZtK2dxSFpkZnllbDJwN29QL3JZU0R1M1h1YkpMeTgzSzFZZWxzYlZyeGcrN3MrcEE2UHp6TVlXU3VLMmRQSFpja2wzZmFMWXJ0b3NhVnFGYTNzYm9PZUVZclpuK3ErUDA3dEg3SkxJZXBrOFZ4WVB0bSs0aGJud3Y5czlKU2txMkJsbDhwQllhV2NRaTFldjdyRlIzWnUxMnB5U2YxL1pRMzllUWJuMmpiMnFYNjhiT0xkMHo4OWZ2UHRXM05FdnYzejd6N2xjUDB3NkZ2ZnNyMFF3QUFjTVVJdFhEVHE5V291UWE4T0Y0SFk3WnE2NW9scXRXb3VkbzlNRUNWdzIvVmprMnJ0V1B6R3FmNzNUL29lWjArSHEvYjIzWlJuNmNkcjJSZjZmUkQ2ZUxWOXBvTjc1RGsyRkMrZVljSGlqd0hMeC9mUXN1Y2pkU1NwTXowY3pvZXUwODd0NnhWclViTml6eHVkbWFHeWxldXJyVS9mcTJzREdzVDM5UmthMzh1czhtazM1ZlAwNUU5ZjlrL2xGd3F4OG50MWkvSHk4ZjZJYTdYMEpIcTl0anptdlh4NnpwMmFJOGF0YjVIM1FZKzUxamZlZXVISHU4TDUyKzdFNkpVZU5yT3RaNExjTFVDUTh1cWFwMUdpdCsvUXp1M1JLcDVod2UwNjhJb3hBWXRJb3JjZDhjbTZ4MEhmZnhLcVdyZFJwS3N3Wkl0RE5xeGVZMDYvYzJoMXZXcXdXdzJhL21zcVRxeUwwWURYM25QNlRhMmZscUx2bmhmVzM1ZEtHOGZQNzA0Nlh1RmxxdWc2SFUveTl1M2xCcTF1dHRobi9UVU0vcHEzSFAyUnVOUGpKNTBWWGZpczdtVzE2czRiTDBPSlNta2JBV05tUGl0ZnZwMnNtSTJycExGWXJhSFczRjd0MnZZMkduMml4T3UyS1pURit3M1ZWeXUraGJhbkRsMXpPSG1KemJ0ZXc1VVVPbXkrdXUzWDlXbC8zRDdYWDF0aW1vVWJ6UjZxRktOaXozQlluZjlxUllkZXRpYnhsZXBXYy9oT1pLc2ZTYjdQRDFhMDhlTzBNR1lyWXI2ZGFHTW5rWC9pVGwxNUdBWkNqd25uNy81bE11NzVBSUFBTGhDcUlXYm5vZW5sOHBWcXFiNVU4ZksyOWRQZllhUGxpVFZiTmhNTlJzMlU2K2hJMjlJSGJhcjFwKzlNVlNTdFNmSnlENHQ5ZmlvRDJVMEZ0MVhaZm5NS1hwd21HTVBsTGUrWFczL1lQZGEzOWIyd09mV1ptMjBlK3Q2L2JYaGw4dUdXcnUzcnJmM1hTa1ZFS1EyM2ZxcWRxTVcycmtsVXJ1MnJ0UGhYZEU2dkN2YVpUUG1xclViNnExdlYxL216SzNHUHRGRlpwUEpIbEQ1QjRYS3l6dExKK0lPU3BMQzZ6ZlZ5dTgvVjNabWhoNGY5YUVrS1MzVjJwVGZ4ODhhUk5sR2swaVN4eVVmZUs3MVhJQnIwYkJsaE9MMzc5Q2hIVnQxUGkxRmU2TTNYbGplM3VVK21SbHA5bEdiRmFyVzBxbUVXRW1TZjJDd0RBYURMQmFMZG01ZXEwNTkvL1czMVgwdE5kUnAwa3BQdmpGWkZvdEZxVWtudFh6V1ZPM1l0RnA3Ly9oTlcxWXUxSVBEUnFsTC82Y0tqWnc1SHJ0UFd5K011T244eURDRmxxdWdxRldMdFBEejkrVG5INmlxZFJvcXVIUTVTZFliYzN6eDlqTU9kN1FyVy9FV1NZVWJ6aC9jc1ZYVHgxcEhGTDA2OWNjaVIxeGR6ZXZsNGVrbFUzNmVUUGw1aGRZVmZHL3k4bmE4Q0JFWVVrYVBQRDlXbmZyK1MydC8vRnAvcmw4dWk4V2lvd2QzSzJyVklyVzVyK2dwbVg2QlFjcElQV3Nmc1hVbHJxWFBWTDNtN1ZTbFpqMTVlSGdXZWNIbTBuVkdvMUhKSnhNa1dRTytmWC8rYm0zTUgyVU5EbXMyYk9iME9MVWJ0MUR6ZTdyTEx5QklkOXpUWFFhRFFZMWEzYU9aNzcrcTJEMS82cDdlZzlXKzUwQzlPZkFlU1NwMGwwUGJEVk1BQUFDdUJLRVdibnFweWFmMDlZUi9LeTgzUjlYcU5OTHZ5K2NwTFNWWlZXcldLMWJmRk5zSEoyZDNLTHkwUDR6dFZ1Yk8rUGtIV0VjWFdTekt6am92ZzhFb0g3OVNzbGdzRGxOMFhIbHcyQ2g5L01MRDl1OG52VFRBZnJXNzRBaW0ybzFhU0xMZWRjdDJKeXhYMnZkNFZJMWEzNk5qaC9abzA0b2Y5TnV5dWRxOWRiM0tWcXlxWmhIZDVPdm5yNHJWYXFsTWhjcGFzMkNHZmIvc3JQTktkekVsMDVteWxhcmE3L0pWY05UWmdaZ3RNdVhueWR2SFQ3ZmQxVWtyWm4rcTNPd3NuVHg2V0JXcTFsVFM4YU9TSlArZ1lPdDU1bHMvT0JvTXhrSlg1Sy8yWElEcm9XR3J1L1h6ekU5a011VnJ6WUlaeXMzT1VtaTVDcXBVbzY3TGZYWkZSZHIvWDF3NmxjL21WRUtza2hMalZhNVN0YitsN3V0Umc4RmdVR2o1aXVyOTFHdjJVVit4dTZQVjVyNitoYmJOT3ArdU9aUEd5R3d5cWZadExYUlhOK3Q3V3RQMjkrbjNuK2ZwMUxFait1SFRzUm95Wm9va2FjdUZLWkRYMjlXOFhnSEJvVHAzNXJTU1R5UVVXbmUyUUI4blY0M2N5MWE4UlgyZi9ZOXFObXltK1ZQSFNwSmlkLzkxMlZDclN2aXQydmZuSnFVa25kU3h3M3RWcFdhOTRweWlKT2QzR1hTbyszU2lab3ovdDlOMSsvL2NwTG1UeHFoVzQrWjY3NGN0TWhnTU11WG42Yjh2RGxCU1lyektWcXFxRno2Y1plMm5tSlB0OE42K1llbHNIVDJ3VTltWjUzVnd4MWF0V3pUVDNvaS9ZYXQ3WE5iVGUvaG9oMUZjZnA1ZTlsRzVubDdlOHZYekx4Um0ybjQzai9xL3hTNXZQZ0lBQU9BS29SWnVldG1aR2ZhZVdQRUhkaXIrd0U3NWxncFFqWHBOVkNvd1dCYXoyVDZ0eGR2WDc3SlRRUUpDU3R0N2Fma0hoc2pnWVN6VVc4dVoxNy80U1pKMDdzeHBUUmpXWGFYREt1bkYvODUxYUxiKy9vSW9qUmtRb2R5Y0xMMi9JRXBaNTlNZCtzWVV2QktkbW56SzZlT0VscStvMFBJVmxaK1hwOVBIanhSOUxrRWhDcXRTUTZIbEtzalBQMGpKSjQ0cTZYaThEbXpmb2ozYk5xaGh5d2pkL2VDZ1FuMm85bTdib084L2VldXk1Mnd6YnZZNis5Y0ZSekhzMkdTZCt0bWdSWHY1QjRhb1VhdDdGTDN1WjIzOCtYdjFHVDdhM29lc2JJV3FrcVQ4Q3lNa0xoMmxkUzNuQWx3UHBjdFhVcVhxZFpRWWQwRGIxaXlUSk5WdjduclVqM1J4MnQvbDdOaTA1bThiWVhnOWE4aE1QMmYvMnNQVHkrazJNOTkvVmNtSjFyRDZaUHhoVFJoMnYzS3lNcFdibldXZjBuWXdacXYrMnJCQ3Q3ZnJxanZ1N3E1MWkyYXFmWStCV3JPZzZLYm5WK0pxWHE4cU5ldnAzSm5UT25mbXRIWnNXcTNHZDE1OGI5NzQ4OFh3cUZyZGh2YXY0L2Z2VUxXNmpSMk8wNkJsaEhRaDFESVlIYWZoT2RQa3JzN2E5K2NtU2RacG04UGUvcXhRZjBTejJleDBldUtWTk9hLzFMNC9mNWZGWXBGQkJudlF0R2JCMTBwS2pKZkJZRlRmWjhZb0x6ZEhpNytjcUVNN3QrbTVpZC9hRzhxMzZOUlRqZS9zb01RakIzVnd4MWF0bXYrbEpDbThRVk9GVmFuaDhqRXZuWmJveklMUHh1dkFYNXNMTGYvMDlTY2RuZ1BiNzF3QTExL3N2cDA2Y1RSV0ZhdUdLL3pXUmc3cnpxVWs2K2pCdmNyS3pGQ0xpSzZYUFZaR1dxb2t5VDhnU0FhalVSYXpXV25uemlvNHRQZzMxSUNWMldSeWVWZmRwQXNYWHdLRFF1WDdON2Zpc0QxVzZYSVZISHJnbmptVktCOWZ2OHZldWRoaXNXalIxOWFMVzEwZUdpVC93R0NuMnkyY1lSMmMwTG4zd0VMSHpNbktsSTlmS1plUGtaZWJZKzFIWE9EaWlTdFptUm55S3hWZy96N3pmTHJPWC9pYnA5eDE3TU9Ka2tPb2hadGUyQzNoOHZNUGxJZW5wd0pEeXNnL0tGU2g1U3FvOWIxOTFQcmVQdnA5K1R3dG5mR3hTZ1VFNmNYL3psVks4aW50aTk3bzlJNWZScU5SWTZhdnNGOFpIdjdPNXlwWHViclRVVndGbVUwbWZUSnlrUEp5c3BXVG5TWEpPdjF3OUNOdDFYUEl4YWJwQlkvajdKaTJjTWhzTW1uNXJLbjZiZGtjQllhVVVjYTVzdzQ5VG9hUCswSkJwY3NwclJpanFUNTkvVW1sSkoxVTZiREtLbGZwRnRXK3JZVmFkKzBqRDA4dmxhOThmVWFINUdSbDJyKzJmUmpMU0QycjNWdlhTN0tHV3VmVFV4WGVvS21pMS8yczdiK3RWT3N1ZlJTM2Q3dWtpeDhTODNLekpUa1B0VzdVdVFDdU5Hd1ZvY1M0QThyTnNmNGZiOWd5d3VXMjU5TlRkWGpuSDVMazlFNm9TWW54K3ZBNTYwaW5uWnV2TGRSS081dWtQeUlkUCtCWHFsRkh3V1hLWDFNTnRyc2Z5bUxSMmRNbnRQcUg2ZloxdFJyZDRiU1c4cmZVVU93ZTY5MWswMVBQMkpkN2VIaks5OEowNnZOcEtmcnAyOG02dGRsZENpMVhRUzk4YUwycHgvVU10YVFyZTcwazZZNjd1OXZmcytaTy9vOTJSYTFUU0xrS1NqaTRXN0VYN3BEckh4aGlEYTB1bURabW1CcTE3cUJHcmU1UmFMa0t5c3JNME84RkFyRHFkVytUSk92emVJSHRlYTFVM2RxWDZyWTJuYlZweFE4NmVuQzNqaDNlcTA5ZUhhUjJQUWFvUXRWYU11WGw2dGpodllwYXZjUStLaXVvZEhrOSt0SzdrcVRaSDc4dWk4V2lIaysrN0RDQ0xDMGx5WDVqRDl1MkJabE5KdTJML3YzQzgyUWRXUlczTDBhUkM3K1dKSFY0NkFsVnE5dFlXZWZUZFNCbWk5TE9KbXZ1cFAvb3lUR1RaVEFZNWV2bkwxOC9md1dYQ2JPSGg1SVUwYlB3U01EaVNqaTRXM01uamRINTlGU25OMjhwK1BNRXVMTk80WTRYQlR3OFBCVlN0cndhdDJpbkFjKytybXExblkvV1BManJMeTMrZHFwaXRxeFg4c25qTWhpTkNpMGJwanFObXVxdGFRc2tTU25KcC9UVDdDOTBOdm1rbmgvM3FkUGo5RzFoL1pBK1plRkdoVldwN25TYm4rZCtxYVhmZmFZSEJnN1hpTGNkWnozTW5EUldTNy83VE40K3Z2cGgyM0dWQ2dncThueDdOYkZPTjUreGFwZHVxVmxYZTdaSDZZVSs3VlMrVWxWTldyRGVaV2hRY05xM0s1ZmVWS2puYmRhZzdOTWxXMVM1ZXEzTDdsOVNkbTdicUQ5L1g2TVRSNDlvNUVkZkZ5dndUMHM1bzBIMzFGT3p1enFxL3pPdkZRb2IrOTlwdmFEdy9MaFBkZitBb1VVZTY5U3hPSDA0Y3FnNjlocWdMbjBHT2F5YjhQeEFoWllyci81UGo3SzNDcmlVN2JGc3I2a2tuVGg2UkU5MWE2Yk04K2thL2Nsc1JkeGZlRFMzamRsczBtZnZ2Q1JKYXRXaG04dFF5N1pOOC9aZEhFS3RjMmVUMU9lT1N2THk5dEhzalljVldqYk1ZYitjckV3OTBMaTB6Q2FUWHZuZ0szWHUvWmpMV2l4bXM0WjJ2VjJCd2FGNmVQaEl0ZXZhVzR1K25xSnZQbjVUa3JRcXRuQkxBcmdmUWkzYzlBd0dnOGJNK01YK2k4MlVuNmUwczhuS3k4MVJla3F5VnM2ZEpzbmF1TnpEMDB2VHh6NnJuS3hNbFE2cnJEdnV2dit5eDgvTHliWi83ZW5scmRjL3QxNzF0MDNwa1NTRDBXanZIZVdzUHB1T2ZZY284c2R2WkRMbHEyUGZJY3JQemRXNnhUTWR0ajhSZDFBTHBrM1FzVU43NUZzcVFFK00vcSttakh6Y0lkUUtMbFBlV29QWjlkMFlKU2szSjBlQklXV1VtNU9sNU1UNEM2T1lIS2RRZGgvOG91bzJjUXpZYm0vWFZiZTN1L3pWTjV2RUkvdU9LMHZ5QUFBZ0FFbEVRVlR0WDl0NmFxMWJQTlBlaTJYV1I2ODViSitYbTZQcFk1K1YyV3lXaDZlWDZqWnRZNjAzeS9yaDA5a29rS3M5RitCNmFkanlidjM2dmZVbUVLVUNnMVc5WGhPWDIrN2FFbW4vLzltZ1JlRVJRdVVxVlZQWUxlRTZsUkNyRS9HSGxId2l3ZDVMNmtxZFBIcFlQM3c2em1GWng3NURGQlJhOXBwcWNEVmRzVWI5MjlYc3dudW43UVlaa25Sa3ozWkY5SHhNNVNwVlUwalpNQVdWTHFlQTRGRDVCNGJZcjZhbUpwL1N0REZEMWVHaElmWXJ5ZVVxVnkvZUNFdkw1VGNwNkVwZUwwbXEzN3l0bWtWMFUvUzZuMlUybVJUeit5cUg5WjVlM3VvNzRrMTUrMXdjUldVMm14WHorNnBDMjBwUzVmQzZhdG01bHlRNVBJKzI1OVUyemM3bzRhSEhYcDJvR2VQL3JjUzRBMHBLakhlNEsyQkJyaTZ3TFBucVE1Zm5WZkQ5dCt1QXB4WFJhNUFPNzQ1V1prYWFEQWFqR3JSb3J6TW5qMm5teEpFeW04MjZ0ZW1kNnZqUUVFblc5L1BPL1lacHdXZmpkWERIVnExZi9KMGllbDM4QUhSZysyWjduelpKV3ZiMUpIbDYrYmpzcTFYUXFZUlk3WXBhcHhQeGh5VEozdmRzL056ZkhFWlVNLzBRLyt0TXBueWRPWldveUdYZmEvT2FaZnJreDQycVVXQkVxQ1ROK3VRZHpmeGtuQ3dGLys0elNVa25FcFJVWU1wMDZwa2tmZmZKT0Zrc0Z0MzcwR0RWYld5OUFERW9vcTRDUTBwcjZ1TE5Tcmt3RThCMDRlL1lndXRjR1JSeGNlcDIxb1VaQ0xrNTJYcXljMk41RjdqTDYzOS9XSy9RTXVWMTdJajFiMkpiNEZIUXRuVy9TTEtPaGlrYlZ0bnA0OFVkMksxLzNWdjBlN1lrell0SzBEY2YvVWVTOU9KN1g5aEgxeFQ4Ry8xbTlPZkcxWm8xWmJ3azZiNStUNmh4eTNhWDNTY3Fjcmt5enFWby9jOC82TkVSbzdWMjZWeXQrK2tIM2QyOW4rN3VYdnhSdXhhTFJlT2ZmMVI3LzRwU1ROUjZCUVFHcTAwWGEzL0dMV3QvVnVTeTd5Vkp4MklQYVB5TVpRNzd1aG9wbHBtUnB2OE03YVhNOCtueThQRFUxeCtPMGRjZmpuSFk1cXRWT3k4N1c2YTRZdmZ0bENTVkNhdFlLTkNTcEVON1krdy9BM1ViRjkxLytJL2ZWdWxrUXB4T0pzVEo2enJWaDVzUG9SWnVlbnVqTityMzVmT1VrWHBXYVNsbmxKbWVLb3ZGb21GalA5T1M2UjhxSnl0VExUdjFVdU03Tzhwc05xdmJZODlyNGVmdmF2R1hFMVdsWmoxVnFGclQ1YkYvbWZPWjltemJJT25pQ0NRWkRQTHk5dEhCbUtnTDMxcW5idHcvNkhrRmhKU1cwZWloT2Y5OVE2WERLdXVWVDM1UVRuYW1GbjA1VVpMVXFlKy90R0hKYkpsTStlclU5MS9LT3A5dUQ3VXNGck1XVG50UGYwUXVrOWxzVmtCd3FBYS85ckZLaDFXMkIxb0dHWFQ2V0p6TVpwTU1ScU5pTmw3OElPVnNkSk8zajQrZUd2ZTVKR3M0bDNSaHl0N0orRU02RVg5SXgyTDNxVXJOVzYvbytVNDVmVUt4ZS82VXA1ZTNqRVlQNVdSbk92UU1DeWxYUVpKVXM5RWQrdTJudVlYMk4zcDR5R2owVUdaR21pU3BVYXU3dFh2cmV1WG41bWp2aFpFREJUODAvcDNuQWx5SnNGdkNWYlpTVlNVbkhsVzlabmNWZWJlNm1BTFQvcHdGU3BMMVo5OFdDT3pjdkZaM1B6akk2WFpYNjNyVzRPbmxyWEtWcXVxMk5wM1Z0dnNqOHZEd1ZQUzZuL1hEcCsvWXQ1bjk4ZXU2cyt0RGFueG5Sd1dGbEpXbmw1ZGtNQ2czSjBzNVdaa3ltL05sTnBrMGVQUWtXY3htcGFlY1ZWQnAxOU5QVFBsNU9uYzJTVDYrZmpJWWpOcnp4d2I3T3FQSDVmODh1WkxYeSthaFo4YW9SdjNiOWNmYVpUb1pmMGg1dVRrS0NBNVZlSU5taXVqMVdLSGZGMTBlZVVwN296Y3E2WGk4c2pQUHk4dkhSK1VxVlZXalZoMTBWN2QrOGlyd1lhOG9nYUZsOWV4N003UjE5Ukp0My9pclRpWEVLanZ6dkh4OC9WUzZRaFhWdnZCSGVjdE92ZXo3N055eVZwbnA1eFJhcm9McU5HbnRjTHpzekF4NzBGWndIMXRQc1owWDdncGNwV1k5QlFTSDZ2OUdEOUg1Tkd1UHhyaTlNWHJ6c1h1VW41dGJhS1RFci9PK1ZOMm1iVlN4V2kzOUVmbVRGbjcrbmt5bWZBVUVoeW83ODd5U0V1UDF4VnRQcTJLMVdycTFXUnYxLy9jN0NpNVRYcWVPSFpFc0Z1WG41U2s3TTBNK2ZxVzBmc2tzcDlOakxaZTVXQVA4cjJqUXRMVkdqSjJpakxSVUxaMDFUUnVXTDFCMjVubk5uRFJXYjM0MjM3N2Rqek1tNjl0SmIwdVNTcGV2cUllRy9GdjFibThwZzhHb0kvdDNhZVdDYit6YjFxamJVRTNiZEZEc3ZwMDZIbmZRSG1vbEhvMVZVSUVwNUFWZHVzNWt5cGRzRjFJdEZwbE0rVW84R3V0MDMrU1RqamU0TUpueWRUNGpUVTkwc29aeXprYTVSQzYxaGlZMTZ6WFdzZGdEaGRhWHExajg2VjduMDg1cHhYenJDTk1YMy92aU1sdmZlQW1IOXp0ZEhsN3Y0clQxNWQ5LzVUU1lrYVFxNFhYc0Y4YzNyclRlN2JaNm5RYXFYcWVCRm44N1ZadFhMNU9ucDFleFFxMjBsRFAyTmg4ajNwNmlVWU82S2ozMXJBN3YyNkY2VFZzcEp5dExrMFkvTFVrcUUxWkovM3J0ZloyOTBCWWx0RXg1dlRPaXZ3N3NpdGJNU01kenlraEwxZXVENzFmY2dkMlM1UExueFhhUjdkS1Jpb1B1dnZ6ZjdyYWZwN2IzUHFpWXFQVktTN0dPM0QyWkVPZHd2RStYYk5FelBWbzU3RHVraTJPTGdFdC9KdWY5UDN0bkhSWlYydjd4enpCRE40SUlpQ0FXZG1CaFl1SGFuV3V0YTY2MXRtTEgycDFyZDNjSGRpSjJONHFLaUNEZE1ETy9QdzV6WUpnWlJIZjMvYm52TzUvcjh2TEVjODZjTTh5Y2VaN3ZjOS9mZTlWY0FQSVhMRUxWdWsxMFhrTktjaEp6UnZTa1ZZK0JsS3BZL2F2WHJPZkhRaTlxNmZuaFNZeUxVWXNXQUtFNjNvVURXL2owN2pVQWR5NmQ0TmE1STJvZDlMVFVGSFlzbXNDZzJSdDF6aHdVSysvTm94c1hrQmthNGROU0NGMWROM1dRMEVIUHdEYXZNd0ExbTNVR0JFOHRFTVN1N0xNWk9hVWZTaVFHbUZsYW8xQW9LRlM2SXEzN2pHSCs3eDNFbVFZRHFSUmpVelA4ZDY4aDRQUit0V01kWFQyMFJqZmx4bTlGVmEweHR5Z1VjdEVFT1R0MmppNml5WEZ4cnhyNGR1eUxnNHNiMW5ZT21GdmFZRzV0UzNKQ1BNdjlmaVV1K2d0U3FRemZqbjA1dm1VcGoyNWNFTStUSjUvbXpOMC9jUzk2OU9naXUxbTFpcEZMOXVTcWZaOUoydE0rc3RLZ1F4OGFkTkQ5bWRWMURibmRueHUwWFVOdXp4c2JHWUZTcWNER1BoLzJUcTY4ZW5pVEswZDNjdVhvemx3ZDMyWDRURXA3NnpZVlZ5cVZMQmphU1MxYUZnUkRkMVcwNnRldU9iZC9MeFVTaVlSS2RadFJxVzZ6bkM1ZHBHNmJYNmpiNXBldnRzdk5leXFWR1lwcDg3cG8zWGNNOFRGUm5OaTZUUFE0YTlDaEQxNCs2aDN4OEpDM29xaVZ2Ykt1UEQxTk5IVXZWa0VRd3h4ZFBmaVM0WkdTbkpTZzF0NUFLc1hReUpqVTVHVGs2V25zLzNNR2VmTVhGRk5lYmV3ZDZUVnhLZkwwZEk1c1dNaXJoemNKelpoczBFWDdnUlBKVjZBUUQ2NmRRV1pvaEVlSjhoUXRWNVg0MkdqRy82eGRnTlZXNmZIditBN28wZlAvaGFtRkpZVktDQ25LcFN2VjRNbWQ2MFI4Q3VGaFlHWVVlbGhJTUd0bkNkR1dUZ1VLc21qUEpld3lKZzhCU2xTb1NwTk9RbVRsbmpVTDJMWnNCbW1wS1VpbE1wWk1HTVNTQ1lNNGVGK29OQjBiOVVWTkFOQW1Kank5ZTRQQmJXcUk2NGUzL3NuaHJYOXkrblVxeXlZTjV2aXU5VFR0M0pzQmt4WUJzR25SRlBhc25rL0R0dDBaTUdrUkJsS3A2S0dsalFjM0xvbUN4LzJBaTZKWWtaVVpHNDVTcVhaRC9JUFN1SEgrT0JONnRjVEkySVRaVzAraFNFL24wb2w5OUJ3NUhWTXpDNTJpMFkrQ3R2dkx6dGxEMnpsN2FMdldmWWNmUldGcVprRjhUQlNCR1JGdXFsUzZoemVGNkZaN0p4YytCcjhXajRtT0RGZGJ6K3RTQUpuTWtKRmRmQWw2K2tEak5iWXNuc2FXeGVyUjNsL0NQdEs3WVZseDNUOG9qUytmUS9uMC9pMzNBaTZJMjVPVEVoamN1anJ2ZzE3Z1hyUWtBeVl0eE1XOU1BNU9yaWdWQ21ZTzdjYjVJN3R3TFZSTWpJSlNqWTJ5am05MGtiMk5nVlNLa2JHSldMMVpabWlrbGhGalpHeUNjd0VQSXNJK2twcVNqSm01SlRaNXRLZFFndkI1dkI4ZzJBNTBHVFFPaVk3Skw3azhuV2tET25Mai9IR3VuanFJMzVLdDFHclVSdWQ1OWZ4NDZFVXRQVDg4YnNYSzBLYS9IM2tjODJQbjZJS1ZiUjZrTWtOZTNnL2srVjNCZkRjOU5SVlRDMHZNTEt3d05iZkN4TXljVCsrRCtQemhEYThlM01UVHE3cld6ckc3WnptbWI3K2s5dEIwS2VRcGlscG1sdFkwNjZHOXNwUTJzczZZZ3pDNHlPcUYwNkJEYi9LNUZhSmNqWVpJSkJMeXVSYmk0OXNYbUppYVU3ZHRUd3lOVFNoUXJEUUJwL2RqWUdDQXpOQ1lQUGxjYU4zUDc1dmZ0KzhsVDc3OFdOcmtVZk0zTVRXM3BGQXBMeHAzSGFUbWI2RE5KOGpReUJqdm45cHlidDhHR25icVI1NTgrWEVyVm9iSGdSY3hORGJCTWI4SHpYNFo5aCs1RnoxNjlIdy81V28yNU5ySjNmU1p2QndiZTBldUhOM0pvOEFMeEVWRmtKS2NSSHBhS2dxNUhJVkNEa29sU2lWSUpJQkVnb21aQmNVcjFzangvREpESTl3OXk2aE5Xamc0dTlHeTk4aGNSVjM5dHlLVnljUkl0WEkxZktsUXUvRTNIVzhnbGRGdDlGenVYVGxOeVVwQ3lrdkRUdjJvWEs4NXBoWldtSnBiWW14cWpwR0pLY1ltcHVLRXlmRXRTNG44L0pFR0hmb1FIdktXMnhlTzRWNjhIRDhQblk1bGh1Rno3MG5MQ0hzZnhPT2JsM2ozL0NFUm56NlFGQjlEYW5JeTZlbkM1MEVxbFZHeWNtMml3ai9oNkZxUW9tV3JpcEhROTY2YzF1bmhva2ZQZnpNR1VpbXVIc1dJK0JRaXB0QUJITjZ5VW95dUdUeDFtWnFnbFozVWxHUzFZN05pWmF1OWFxdTQzOFl1eC8wU2lRU0ZRazU2V2lySGQ2NmpmZDhSb0ZTeVo4MENVcEtUTWl1QWY0VmRxM1NuU21mbjdZdkh6QnJhSGFuTWtJa3JkbEd5Z2pjemYrL0d1Y003ZVAvNk9kUFhIODcxdWJSeDVzQldqdTFZUzlDemg2UWtKV0x2NUVLZnNiT3AxYWdOU29XQ0F4dVhjV3JmSnQ2L2ZvNVVKc1BGdlREOXhzMmxuSGNkSnZkdng5V015S2tOWjUrUXYyQVJBQkxpWW1oVElSOXllVG9WcXRmN1M5ZVhsZk5IZDR1V0hwVnFOeVFxSW94M3I1NEJjR0REVXRGMEhXRFR3c2xzV2pnNWMvMzhNNXpkZEdlbDVKWnFEWnJ6K1BZMXpoN01GT0JNVE0zcE9tUWl1MWJONWVlQmZvei90UVdPK2QyWXR1WWdxMmVPNXVycFF4aWJtakYyNFJaUk1EcjFNaG01UEoyZmlnalAvUTFuSHV1OFBwVUl1L2JrZmJWVTFuYVZYSWorOHBsNU84NWdibUZGWHBjQ21HWDRkbTY2OEp3T1ZWeUpEUDlFdXo3RDZUSm9uTlp6SytTWnZsNEFkWnAxMU5vdUpUbEpGTFFBM0l1Vi9Gdi90bnIrTStoRkxUMC9QUFpPcmxxOWFBcVZyc2pBV2V1eHNjK0h1Wld0eGlEbzNjdkhTS1ZTWER3MFo2cDZUUlIrSEd3ZDhtbWtqN1RxUFpvbTNZWWdsY2t3TVROSElsRS9yN21WRFgybnJFU1djWnl4cVRsRE1veVFWY2JBS2hRS0JkV2JaRVlneVF5TktGL3pKM0Y5eUx3dFFuV3FMTE1RWHJVYjQvV1ZRWXlubHhBVzI3clBHSTJJQm0zRVJJWnpNQ05GTWplTVgzczgxMjJ6SXpNMG9sN2JubFNvM1JqYmpNNVp6V2FkcWRYOFo2M3QvK2w3MGFOSHovZGg2NUNQUWJNMmlTbUV0VnQycGZaM0dvWGJPN3Z4eDQ3TEd0dTdESjlKZW1vcU1pTWpqSXhOY3pWbyttL0gxTnlTTnYzRzR2MVRHNXpjaW1nMUdMWnpkQkdONWJNamtVZ29XTHdjQmJONGpPVXJVQ2pIVkh5QXhsMEhpY3VPK1F2U2I5b3EzSXFWMXZnTmRIVDF3TkhWUStzNWxFb2xDb1VnYkRtNUZjYkpUZDNJdVZ3Tlg4clY4TTN4T3ZUbytXOGxMQ1FZRUZLL1ZOeStJcVRvMnVUSlM4VmFPWDgzR25Yb1NmNkNSYkMwc2NQQ3lvYkFDeWNwVUZqbzQrNjcvU25IWTFVVUtWV2U3ZGZlc0hIQkpFN3YzWXh2MjI3NE5HbFBkNTlpcEdSRXpScWJtakdpWXowUzR1UEVRa0VYanU3aDhna2hpMkQ1WWUwUmxJOXVYU1h3d2drQW1uYnV6WkRwS3dDSURQOUVoeXBDUC83QTNjOVlXTnNTR2Y2Sm9lMTlpSStOeHRqVWpDVVRCcEdTbkVSU1lyejR2aXdjMjQrTy9VYmw2cjZ5TTJkRVQvejNiMUhiRnZZaG1MY3ZIbE9yVVJ0V1RoL09nWTNMeEgxcHFTbThmbktmNEpkUEtlZGRoMXFOV291aTFwMHJaMFJSNjk3MUMySldpRSt6RHN6ZUlrUlhCYjk4S3FiQkRacXloT1pkKzZ1OTl1RXRLMWs2YVRBZ3BGRTJhcThlQVh4azY1L2lzbFFxNCthRlU5OTh6NnVPM1JhWFQreGF6NEt4UXNHczdPbDRLaUVwdStHOGQ3Mm1ySmsxUmt5RFZGR25XUWQ4bXJSRExrL0hvM2dabnQ2OVFZKzZ4VkVxbFJpYm1qRngrUzZLbENxdjg3cHlrMzZZbFhldm5oSDk1VE11N29YWnZXb2UxL3dQTS9uUHZWVDNiVUYzbjJJb2xBb3hiZkxJMWoveDM2ZnVYZHowNTc2MDZ6Mk1nNXVXOCtyeFBYRzdydjdGNks0LzhmaTJFQ1JScEZSNVptMDZnWVdWelRkZHM1Ny9mL1NpbHA1L0xRWUdCcmdXTHFsemY0RWl1dmNWS1ZOWjV6NGpFMU9OY3V0WmtSa2E0Vkd5Z3RwMVpCZXpjck5QUlc0cW9tVG5sN0VMdnFtOXRaMEQzVWZQL2ViWCtTdllacGx0ek9rZS93MzNva2ZQL3lvNWVXSjlDeEtKUkdzYXVJbVpCZWl1MlAwL1RVNi9IVktaSVE0dTd2L282N3Q3bHYxNm8yeElKQktOYW1WNjlQeXZFeDhiemI1MWk4U1VzV3EremNWOW9lK0V6QUJ0aHV2WkNUaDdqSVYrL2Vqck40ZXlWV3V6YWVGa0NwVW95N1FCMmlOUXNqTmgrVTVxTldxRFE3NzhtSmdLaFR4TVRNMnh0ck5YODBpS2k0NGtManBTN1ZpVklKY1RLbDh3Z0xjdm5vakxUKzRJQnZWNUhKM0ZDbmUyZWZKbWhQWUtsZXpDUW9LRktycG01cGc3NUNNeS9CUCtCN1pTdUtSdXNVUVhadzVzRlFVdDV3SWVkQjgyR1JmM0lnUy9lSUxVVUhnK25kcXpDUkRFeEJGejFtQnRhOCtySi9mSjZ5eUliMVhyTmNYUXlKaTAxQlJ1WGZZWFJhbzdHU0trek5DSW1nMHpVNmJkaWhUSHZVZ0ozcjU4d3JFZGEyaldwWi9ZOTFVcWxSemJLVlFYTmpXendLZHBPN1hydlI5d2tUZlBINmx0dStwL0NJQmFqZHN5WVpuZ1g2dExqUHE3Y0MxVURGZVBvamk3RlJhamxrQVFKZThIWE9URytSTUVaL3hkbFVvbEhzWExNSExPT2dxWHpObnczNmxBUVdSYUxGUUEzbXZ4WEx0MTZUUUFYalhxRXhIMlVXMWZkaTh2bGJpVmxaaW9DSUtlUFdUZFhPMFJYTmxSQ1ZxbEs5ZGsycG9ET2lzMTZ2bXgwZmM4OU9qUm8wZVBIajE2OU9qUm8rZHY1TmFsMHhxbTJTN3VoZWs2YUx5NG5wcWNVUlU2RjFHcXJoNkMwQjN5OWlWT0JZUm9TUS9QTW9TOHpmUzNVOGpscEdaRVhLa3EwS3FRU21WaUpjYVlTTUdINituZEFJeU1UY1JvbmluOTIvUGt6blVhZCtwRjk5OG5hYjBPWFo1YTdYb1BZOVVmSTFFcWxUeTVHMEJNWkRqV2RnNEVuaGVpdDBwV3lDeDRJVEV3WVA2T3N4Z1ptMkJwYmNPMlpUT0lqWXFrV2RkK2xLemd6ZTdWOC9HdTN5elQwUDRiT0xaREVKQmtoa2JNMlhvS3gvenVBS0twUG9EVVVQaTdHQm9hNFZhNEJQbGMzZkVzbHpuaGJXWnVpVmZOQmdTY1BjcjlnSXZJNWVsQ0FaVU1VYXRpTFY5Um9GUFJvdHNBRms4WVFOQ3poMXc0dWxzMGQ3OTBmSy9vZGRXc1MxOU16U3pVanR1eGNyYmF1bHdoSi9pbElCNzV0dm0rNk9qdlpkWHhPeGdhR2F0OWJ2K2NQb0x6UnpJamcwdDZWYU5sOXdFVUxsbWVrVDgzQUdESHRiZC8yelZjUHl2WXRualZiTUNwdlp2VTl2a0hwVEZqU0ZmT0g5bEptU3ExbUwvanJOWnp6Qi9kVy93ZVpFZXBWUExwL1J1MWJmVmFkR2I0N05XNUx2Nmk1OGRETDJycDBhTkhqeDQ5ZXZUbzBhTkh6eitFa2JFSlBrM2IwOWR2RHBaWi9LMHNiZXlJaWdnVEk3WnlJbitHcVBYaHpTdmNNcklSUER4TE0ycmVlckhOMGUxcldEeGVxSEMzLzA2WXhpRDk0S2JsTEoveXU3ais4dEZkZ3A0KzVOcHBJVElvOVAwYmxFb2xoemF2NE54QlRYUHovQjVGR2J0b2k4WjJnTXExZnlKUFhpZE83OXZNell1bk9MbDdJeTI3RCtCU1J0cGl4ZG9OMWRwN2VKWVdsMjlkT3MzN29CZFVxdTFMeVFyZXRPOGplQ0Y5ajFGODBMT0hBQlFyN1NVS1d0bHAzMmM0NithTUkvelRCN3JYOWFSQzlYcTA2akdJeWo2WkZpRzFHclVtNE94UkV1TmplWHIzQmc1TytVVUJzVTZ6OWhybjlHM2JqZTByWmhFZStwNFZVNGRSdmxvZEFKWlBFYng1elMydHhmdkt5dWVNS0RWVldxUFVRTXEwdFllNGR2b1FMdTVGMUV6aFFkTW8zc3pDa25PSGRxcjVSMlVsdTdDcVl2RUVRWVJUNFIrVWhxR1JzZmorcVJnd2VSRkppUW1VcVZ5VEdnMWI0VlNnSUNEOGJiSlh4OVJHYmo3YldmbWNFUlU0cVcrbVVmdmtma0tCbGUzWDN2RGk0UzBBaXVRUXhWZWt0QmVuOW02aW1tOExNWTBVaE5UR1JlTi9VeXZXMEhmY1hOcisrcnUyMCtqNUY2RVh0ZlQ4VHhFZkU0VlNxY0RTUnROUU0veGpNQ2lWMk9aMTFsa3RVWVZTcVNBNlBBd0FHd2RIMFhORXFWUVNuUkVLYTUwbnI5NGY1bTlDcVZRaXp6QlNsY3BrR2g0dmV2VDgzWVFHdnlJeUxBUTdSeGNOWDZDRXVHZyt2MzlEU25JU25oV3FmZlZjU1FseEFLSkhuMUtwSURFK0ZuTkx2V2VEQ3RWN1pKcGhCUHRQRXhMMERPZUN4ZFJTbytPaXYvRDI2WDJrTWtOS1ZLcEo1T2VQV05uYWYvWDM0RWNnUGpxU3ROUVV6SzFzTk5Mbnd6OEdZMmhrZ3FWdEhuMXFvQjQ5LzBGS1Z2Qm0wTlNsR0JtYjRKamZEU05qRTQwMlJVcFZJUERDQ2NKQ2dubng4RFpGUzN2cFBKK3R2U01tWnVhRXZIMGxwZ01XOUN4TlkwOEwwbEpUTk5vMzlsU1BDUElQU3NNaFcvWHB3aVhMVWFaS0xmYXZYNksyWFZzS0lxQnhENDl1WFZWYjkybmFIb2xFd3MyTHA5aXpkaUhKU1Fra3hNVmdiR3BHclVhdDFkcHFFMXRtRGV2QnJHRTlBSmk5NVNRTytmSnJ0UGthcWdnZFhaWHVBRHIyRzBYUjBsN3NYNytFVzVkT2kvOStIZldINk9QbFhiOFpNa01qMHROU3VYM2xqSGd0eHFabVZLdmZYT09jUnNZbURKaTRnTW45MnhIOTVUTVQrd2ozR3hVaGpCZDZqNW1sdFZCR2tWSmVWS3pscStieDFiTytJRnF1bmFOWktDcTdVYnh2bTI0VUt2N3Q2ZUxhT0xSNUJhdG5qbGJiMXRiTENZQ0FzMGMxOXFsbzRHR0ljd0VQTmwzUUZDRnpNckxYOWhrd01UTVhvd3hUVTVKUnlPVVlHWnRnSUpWaUlERVFCYjE5NnhlemIvMWlqZVBYbkx4SDBkSmVkUHQ5RW5ueU9vbWkxdnA1RTlpOWFwNG9Ib3IzbDBYUWV2dnlDYzRGUExSK1YvWDgyT2g3TjNwK2VDSS9mK1ROazdza3hFWVRGLzJGMktnSVlpUERpZm55bVlMRnk5RnV3SVJjbjJ2MmI2MUlUVW5TV2dseC9wQU9LSlZLaGkvYVJWNGRNenNxRXVOanhmTGpFemVjRWdlbmFTbko0dmJSeS9jVDhla0RkeTRjcDkyQThXS0ZxYitEeU04ZldULzkrMllWUml6WnJiYis4YTFtUHZ2WCtKcFBXT0NaZzRSL2ZFZFNRaHh0K3ZsOWwyOVlWazVzWGNiRlExdVJTQ1Q0clRyNnQvbjg2TkdqaXh2K0I3aCtjaS9lUDdXbFphK1JhdnY4ZDYzaCtzbTl5QXlObUxEK3BPaE5vb3ZKM2VzRE1HTHhMaHhjM0huMzRoRXJ4dlhHeGo0ZnYvMnhSbWVCQkZXcDY1eklMcHhQNmlaVTdCazBlNk5hZ1kwOXk0VnkzZzdPQmFqZHNwdmFkL0xjdmcwa3hFWlJzb29QSGlVcWtKMllMNSsvZWgyNlVOMWIxT2RRcmZ0Vmt3S2JabzNnemRON0ZQZXFRZmN4Y3pXRWE0VkNRZFRuajFyUDhUV3M3QnpVb2hYQ1ByeGg2ZWdlMkRvNDBXZktTdEgvNzlPNzEyeWRQeFlqWTFQR3Jqck02a245UVNLaFdZK2hsS3hjTzlldko1ekhEN2VpcFdqZGI2eFdJU2sxSlltaytMaHZ2cGVzbjVYWGoyN3o2TVo1bW5RYnpLNWxVM2h4TDRBMi9mM3dLRjZlOHdjMjRkT3lLL2JPQlZneHJqZUpjVEcwSHpnUkw1OG1hdWU3ZG1JUGg5Yk5vMHFEVnJUdU80YjFmd3dsTXV6ck0rODl4eS9DTHErenh2YW96NkhzV1RtZENyVWFVYkZPVTdWOU94Wk53TUxHanJxdGUyQnVaYXR4ckI0OS8yMllXbGhTcUVUT1lrUGQ1aDFFYy9YRjR3Y3diOGNaamZRMGhWd3VQdXZ6NVhjbitPVVQzcjU0REtoSE81bVltWk9jbUlCVUtzUFEyRmhjempxSUwxVzVCaXNPQjNKODExcU9ibHROaVFyZTlCOC9uK1pkK3RPelFTa0ExcDU2Z0t0SFVlVHlkSHI1bHVIRG01YzA2ZFNMMy85WUNhQVdKVFNpVTMyTmU2cnhVeXRjUFlyeVB1Z0ZXNWYrQVVERE50MytZMTVGVHE3dXZBOTZ3Y3RIZDRpS0NNUFczbEZydXdyVjYxR2hlajNDUW9JWjJyNE80YUh2MmJObWdTaHFXVmpaVUtGNlhRSXZuT1RldGZNNE9BbWlWdFc2VFRSU08xVlViOWlTeGgxLzVmak9kVHk5bXpuV3FOV29EWTA3L3FyMW1DcDFHMUcxYmhNMVVldGJhZEtwRno1Wm9zZld6dmJEZi84VzdCenlzZkxvVGJXMkt0UCtYcU5uMHFCMUZ3RGs4blRHOW1naStsbGxSWFd2S1VtSkdKbVlxbm1GcVFvSnFJUW8vLzFibURlNnQ5cnh2OVRYN1hHc290ZFBtZCtUVXk4ejB3WW45VzNETmYvRCtDM2VTblhmRmdBNHVSYlVPRDR4SVo3b2pMNktvWkV4QlFwNTRsbTJFaWQyWlVZeHVyZ1hGcjhMRGs2dWhJZSsxempQMG9tRGVQN2dGZzNiZEdQUTFLVWErL1g4dU9oRkxUMC9QQ0ZCejltOWJLcldmUklEQThKRDNqSnZTQWV0K3dHdEFoWUlzL0xUZTJsV0daei91K2E1ZEowak84b3N1Zjl4MFYvWVBIc2thYWtweU9YcGRCNDZIWWxFd3VpMlZYSjFMbTJvcmtPZWxpcEVsdjFGRkhJNWkwZDhlNzcrMTk2UDk2K2VFbmhHbUJtcFhLOEZCWXFXMHRvdTVzdG5adlJ0cHJGZE5jQUMrUGptT1ZlTzdnU0U5L2ZxOFYwMDZqSkE0NWgvQTZtcHFjVEh4Mk5ucDFsYSsvbHpZWGFyU0pFaUdwVTg5ZnovTTJkZ1poaDhTckxRaVV0UFMyWEJrQTVpSlZTQS90TlhZMkZ0UzhUSGR3QmF6YnlmM3hWTWMxT1NFckRTTW1zTGdqQ3ljRmpucjE3WCtMWEhPYlZEcUpyVXR2ODRrak1xUnlrVm1ZSllRbXdVdHk4Y1I2bFVVTGgwSlh4YWRSZjN5ZVhwWEQ2Nmc4UzRHQXlrTXEyaWxyYnZhRzVSUFN0VVluOTJKbTg2dy8yci9yeDVLbFFvZW5ibkduNGRxcXUxR1RockExWjJEbXAvZzIraDc1U1Zhc1U5TGh6WWhGS3B4RGF2azFwQkMxV0VVM3A2S2hLSkJQZmk1Ymw3NlFUYkZveGoyTUlkMkR1NWtwNld5cmhPTlRWZXc5ck9BYi9WZ2cvSXZTdW5DQTk1U3g1SFo1MlJVWGN1bnVEQTZ0bGE5K1ZFMW1mdkRmOEQzTC9xTDNyeUFDUW54TE4reGxDK2ZQcEF3UkxsU1VsT0lqRXVCcG1oVWE2RXVjaXdrRno5dHNnelNzOW5SYWxVc24zUmVONjllRVRRb3p1WW1GbFFxb29QQUU5dlgrSGVGV0d3RkI3eWpwN2pGbjcxTmZUbytWL0FwMWtIRG01ZXdiTjdnYng0ZUpzQnphdlFydmR3Q2hZclJWcHFDczhmM3ViNHpyV3M5eGVNeEwxcTFNZXRTQWtlQmw3R0prOWVOY0hteUtOb0duZ1lVcTlsWjBiT1hTY3VYenF4aitURUJBQ3NiZTJ4dHJYSFlJLzZoTWo2ZVJOUXlPVklEQXhZUFhNMExidjlSdURGazN4NDh4SkRJMlBhOTgyYzNEbWRwZHBjWGhkWGpmUXlxVlJHbDhIam1mbDdOd0NNVFV6cE9rUnpBdnJZMDB4aHYyL2pDbng0ODVJUmM5YUtYbFNHaGtaOGVQTXl4L2R2eGRTaG5ONjNoUkZ6MWxDallTc0E2alRyeU9iRlUwbEpUbUpNdDBaMEhUSUJCeWRYWGorNWo1R3hNZlZiZFdGTXQwYjR0dTFHL29KRmlmZ1VJajVIRlFxRjJ2bHJObXBENElXVEJEMTlRR1RHNUl6cStuUlJ6dHVINHp2WHFXMnI4Vk1yblJPOGRadDMwdGlXdldJaGZOMG8zdGhVcUxxaVZDcDVkT3NLQUFVS2UyS1g1WGN1SytZV1ZtcjdWR0tsWjduS1BMc1hLRzQvOGlpYXpZdW5zbVh4TktyNE5NSnZ5VmFrVWhudlh6OFhoZEFqajh0TlRzY0FBQ0FBU1VSQlZBU2Z0ZE43TjJ0TXlPVm1naTVybTJ2K2g0bUsrRXhzVklUb0xiWnU3amhXenh4TnQ5OG5NbWZyS1F5TmpMSExLMFNReFVWSE1yU0REOUZmUHRPcXgwQmMzQXRyZlkyR2Jidno0dUZ0YWpSc3laTTdBV3hjb09rWkZ4WCtpWlNrUkw1b01hRFg4Mk9qRjdYMC9QQTRGU2hFMmVvTk1MT3c1c0cxTXlURVJWT3phU2ZLMS9vSld3Y25FbUtqdm5xT2hMaG9GSEk1U2dUUktTNzZDd3FGZ2lvTmhCL0FsT1JFN2wwK2hVUWlvWEo5N1lPdmlORDNYRDY2Zy93ZW5wU29YRXRyRzlYNUFhenpPTkt5OXlqMkxKL0dnMnRuY1BFb2hrL0xidDk2KzE4bE40TGIxNFMvN3lVM0F0MXlQKzB6VXlNVzc4SW9XNFNMUkNKQnFWUmlhU3VraHlZbHhMRmwzbGprOG5UTUxLeElqSS9sd3NITm1GdlpVS3Y1ejMvOUJ2N0RIRDE2bEJrelp0Q2hRd2RHamxTUC91bmNXUkF3TGwrK2pKbVpaams0YjI5dlVsTTFCNUxhTURJeTR2cDFRVGlwVkttU1JpY3RKMjdmdnEyMjd1V2xPeFVpTy8zNzk2ZFhyMTY1YnYram9wRExFYi9LU21IOXk2Y1BXdHZHUklackhKdWNtQ0IrMzdSOVAxV0RleWYzSWtSb0VSQ3NkY3dxYXlNNUlZNmJadzhEZ3FpVi9Wck83bHRQZUVnd1NxWHdHU2hZb2p6aElXOEJRWEI3Zk9NQ2lYRXhBQlQzcWlHbUFVSm11dVEveVpzbjl6aXlJVlBnVUNvVkdyN0F5dTh3Q3RaRmVNaGI3bDAraFlHQkFjMTdxdnVQR0JrSjZRWUt1WnlFbUNpcStyWkNJVThuTXV3amdXY08wcmpySUxYMjFuWU95QlZ5NHFNalFjdUV4Yk03MXpTMmFZdjgrMTZhOWZpZFQrOWVVNk5KUjQ1dkZXYjRUY3d0cU9yYm1yZlA3bE94VGxOUjhFeFBTeFdqK0ZUTTNIVk4vRnlBVW0xUU1XREdPcTJURWN2SDl1VGR5OGRxMnhMallzVFo3NWE5UnJGMjJpQ1M0bU1KRFg2Slc3SFNwS1VrczMvVlRFQ29wdG1rMnlEaW9yOEFhTFVDK0cvaTJiTm5EQnc0a0dMRmlyRjgrWEp4ZTJKaUlsMjZkS0ZDaFFxTUh6OWU0N2puejUralZDcng5UFRVMk5lMGFWUHM3ZTNadUhHajF0ZWNObTBhNzkrL1o5R2lSV3EvSldQSGppVXNMSXoxNjlkclBVN1AvdzlTcVl3cGYrN0ZyMmN6WGorNXovdWdGeXdZMjFkcjI1QzNyeWhheGd2VElFc0N6aDVGWW1BZ0duWC9WZnFNbVltclIxR083VmhMd05takJHU1lkUU4wR1RRTzV3eGplaEJNdFhldG1rZkgvcVBvL05zWWpUVEhsNC91cUFrR0tjbEpiRm80bVg3ajVvbkNDNmluTXFvRUg1bE1oa0l1SnlZeW5Oam9TSXFVcXFCVjRGRnhmTmQ2VXBJU09YdHdoeWhxdGU4N2dzQ0xKM2wyTDVDZ1p3K1owajh6Z2trbHJ0Mitja1kwZmM5SzAwN3FVVWJWR3pSbmtWOS9FaFBpU0V5SXc5elNXczEzS3l1UDcxeG4wNExKM0wxMlRtUGZqQ0ZkT0hOZ0t6OFBIRWVKQ2xWMTNzL2Z3ZVVUKzBTaHNYUmx6VWtZWFZTcDJ4aXBWTWF2by82Z1VWSDFmbWpGbXI3cytuTXVsMDdzdzNOOVpkcjFIcWIxSEw1dHUrSGJWaGpycEtZa2MrUDhjYzRjMklhWmhSV2o1MjhRMjgwZjNadkk4RERLVjYrTFY0MzZGQ3lXK1h2VHVWcEJ3clAxdVZUZWFzWW1wa3diMkluWFR4OVF0M2xIbW5YcHg0cXBRd2wrK1pSeTNqNzBIWmR6ZGZSQlU0UTAyNnhSZE1tSkNaaVltWk9ha2t6bys3Y0E1TmNoak9uNWNkR0xXbnArZU95ZEM5QjU2SFFBZ3A3Y0lTRXVtbnh1aFhIeEVEcDdXVVd0RVl1RjZoeVJueit5L28raDR2YmxZMzlWRzVSTzc5V1lHazB5UlI1RnV0QWhOekRROU1DcTNVSUl6WTJML2tMQXFYMDR1UmZSS1dwbEhSUklaVElxMW1sSzBLUGJKTVJGYTRobHFsU2t0OC91czNicUlOTFRVcWxVcndVMldRYTA1bFkyRkNwWklVZEJTbGNVVzFaVTBSdlpNWkJLR2JwQTB3ajBQNFcxblFQbGEvN0UzY3NuNlQ1NkhrRlA3bkQ1eUhZc3JlMUlTVXBrM2JRaFJJYUZZR2hzUXUvSnkza1VjSUd6ZTlkeGJQTVNZaUkvMDZUcjRIL1V0K3pUcDA5Y3ZYcVZObTIrTDBJa0t3cUZncTFidHdMUXZIbHpYcng0d1pneFl6VGFkZW5TUlcxOS8vNzlhdXRacjJYZnZuMDZ0MlduV2JObU9WWlhPbno0OERlSlgvK3R2SHZ4U0UySXZYNXFMOWRQN1dYV25nQU9yWjFINE5sRFZQVnRKUW9pL3J0V2MvSFFWaXJXYVVielg0ZGpZR0NnSmd4bEorakpIZkZaRlBUNGp0YnZkczl4aXloVzNwdlplMi93N1BaVk5zNGFqc3pRaU42VGxxR1F5M2tZY0k2Zk92K0drWW1wS0ZCcFE2R1FjMmIzV3JWdC9ydFc0NzlyTlNBSWJ0ZFBaWDVlVmszcXI5WjJ6SXFEMkdiTWhBSTArMlVZbGVzMVowSVhId0FHejltTWczTUJqZlhBczRjNXNtR0IxbXVhdk9rTXB1YVdvdGl6YllFZjZSbFJQMzJucmhRanhXNzRIMlQvcXBrWW1aamk0T3lHc2FrWk0zZGQwempmMitmM1dUVlJ1TzVCc3pkcVRZM082cXR5Wk9OaUZBb0ZOWnAyUkNZelpOZlN5ZVF2Vkp6SGdSZUp6dkE5QVpnN1dMM2srdnRYajZuZHNpdkdKcGtkZmIvVlIzbDQvUnhiNTQvRnhjT1RwUGc0NVBKMDVPbHBHQmdZSURQVXJLS2s4dWVxWEs4RkZXbzEwdm9lNVlhNDZDOU03eTJrRWk0YWtmbk0yTGR5aHJqODlQWVZIbHpYWGhrS1lHeUhURCs0Ry80SHVlRi9rRHpmNFYremVzb0FRdDlxUmxPYzJiMVc0L01YR3huQmdxR1pVUW01allMK3AvZzduL0haaVk2T3hzL1BqNmlvS0FJQ0FzUUpnanAxNnFCVUtna09EaVk0T0pnREJ3Nkl4MHllUEpuNjllc3paTWdRWW1KaW1EQmhBbzBicTBlVWg0YUdJczhoOHVIeTVjdWtwYVZwVEk0OGVmS0VEeDgweGZtOWUvZXlmYnRtUHlBNFdIZkVYdmJKRHoxL0RidThUaXc3Y0kzak85ZHgvc2d1M3I1NFRFSjhMS1ptRmppN2VWQ2h1aUJJSDlxeWdnTWIxRk9pakl4TnRaMVNKMHFsRW9sRUlsWS9WSWxKZVYzY3FPN2Jrb1M0R0E1dVdxNTJ6TTZWY3dqLzlJRm1QL2ZEdzdNMHJvV0tzYzcvb1pyUUJaQVFIOHZhT1g3c1c3dUk5QXdmVkZVYTR0SHRhN2g1OFRSZEJvK25idk9PaEx4OXhlRXRLMGlJaXlNaExvYlBvY0puYzg3SVgxRmtlR3BaMnptdzk5WkhZcUlpUUtrazVHMW0ycVBxdWQ2d2JYZk9ITmltWnR4dWJHTEt2TzFuMlBubkhDNGMyY1duOTIrUkdocmlYcVFFcFN2VkVJKzdkLzBDRVo5Q2tCa1pVYkJvU1g1cTMxTWpSZERTeG81eTNqNmlBRmJkdDRWYU9udENYQXhYVGgzazZQYlZhdEZOQmxJcG5mcVBSbUpnd1BibE0xSEk1UVJlT0VuZ2haTVVLbEdXQnEyN1VyVnVFNTFSUmQ5TGVPaDdsazBXN0Vra0VvbldLREJkOUJvMVE2ZVhWSWtLVlJrNll5VnZYejZoMmM5OVVTb1V2SDU2WDZOZFNuSVNOODRkNDhxcFE5dzRkNHpFalA2UVJDS2hRNytSdUJjcFFjamJWNXphSzBSTXExSnY4emc2VTdsMlE2bzFhRTdWZWsxSVRVbkd3ZG1WcTZjTzh1YjVJd1pOV1lKUDAvWW9VWEwxOUdGZVBiN0g2WDJieGFoQlczdEh4aS9ia1d2ZnlLd3B2bE4rYTAvUjBsNDh2MzlUN0krNEYvMTZ5cVNlSHd1OXFLWG5oeWN1K29zWUZxd3lDMCtJaWRJYU9hRXQxU2NuYnZnZlVGdVh5OU0xdGxXbzNZZzgrZkxqN2xrV0t6dDdRdCsrNUZPMlNpU3FnV1ZpZkt5NExTcjhFOGtKY2RSczFobXB6SkMwbEdTd3NGSTc3dTZsRSt6N2M2Wm84S2xLMlZPUk43ODdoVXBxcGdObDVmYUZZMSsvMFJ6SVYwQzdlZU8zTUdMeExsSlRVdmo4SVlpeU5ScUs2WE1udGk1SG9aQlRzMmxuMFFjcmUrU0Nhc2JlT28rREVQRUFwS1dsc25KOGIwS0RYeUdWR2RKdDVHeWMzWXZpN0Y2VWxPUUVyaHpkeVpXak8zbjk4QlkvRC92am0vL3VPZkhod3djdVg3N015Wk1uZWZSSUNQZi9Pd1k4eDQ4Zkp6ZzRtQll0V3BDZW5zNzE2OWUxRGhweUdraUE5ckxmdVNrRi9zc3Z2MkJvcU52WDdkaXhZMXBGcmJObmRRK0tzMk5xK20yZDYzOFRFb2tFaFVLT1BEMk5HLzRIcWQyaUswcWxrb3VIdDVHV21vS1JxV211MGtZdkh0UmVOVW9ibjk2OVp1ZVNTUmhJWlhRWk1RdTNZbVhZc1hnaTl5NmY0blBJVzM3eHkzMEtsN21sRFJLcEFVcTVnb1E0SVUzZy9hdkhCRDIrby9NWUE1bDZGMEZtYUtobVFtNWtiS3gxWFpiRDV5dzc4dlJNcjVmRDZ4Y3dhTllHVWxPUzhkKzlCb0RLOVZ1SU0vdmFCT3lVakpRYUFETUxxeHhGN3J1WFR2RDg3alZNekN3b1c5MlhJeHNYOHV6T05WNCt1RWxjVklSYVcyczdCNnp0SGJHMmM4REtMaS9XZGc1YU84dVBBeThDVUtxS0Q5MUh6Mlh0MUVHOGZCQkkweDVEdVhoUTZHejNuZnFuaGxoa0lKVmlKUDMrNzR1QlZJcURzeHNncEhHbnBnaS9rWlkyZVRESjZLeC9mUE9jaUkvdmtFZ2tUTnh3R2lOakU5Wk9HOHliSjNmNVpld0NOc3pVUHRNT3VpTnMveHY0cDU3eDJlbmJ0eS9Cd2NFTUh6NmNnd2NQOHZyMWE5YXVYY3VLRlN1NGMrY09MaTR1dEczYmxzV0xGOU95WlV1NmR1Mkt2YjA5cHFhbVRKa3loVEZqeHJCbzBTTEN3c0o0L1ZxOXp4RWJHNnNXNFRWOXVqRHhGeG9heXBjdlg3NHB3alk2T2xyamQ4Zk5UZmhzOWVqUmcvMzc5eE1iRzZ1MnJDZG5jb29zMG9YTTBJam1YZnZUdkd0L25XMEtGQ3FPVFo2OGVOV29qMWZOK3BUejlzSEJ5VlVqVWlvckY0L3RJU1ZMaXZMRlkzdVlNYVNMR0FGclkrZkFtbGxqT0w1ekhmR3gwV0k3VjQraS9OUytKLzc3TnZQMjVST09ibHZOMFcycm1iaGlGelYvYXEwaGFBRnNXelpEalBBeU5ESm00T1RGK0xidHhwSUpBem14YXoxaEljRXNuL0k3WlNyWEpDWXluS1BiMTZnZGJ5Q1ZZbTFyajYxOVhxeHM4MUNnY0hFQWxrOGV5dmtqTzhWMlVxa011N3hDMnR5Z0tVdkU2SnVzR0p1WTB2MzNTWFQvWFRQRkRHREVuTFZhdDJ0ajF1WVRXcmVucGFiUXYxa2xqZlRMVWhXcjg5dkVoUlFwSlZUbjg2N1hsT1ZUZnVmSm5RQUFYais1eitzbjl6bTBlVGtyajl6ODI3ekczangveE1RK3JVUmordnF0dXBDL1lKRmNILzgxYy9UNnJicHc1K3BabXBWU0wzSmpiWnZGNTFhcFpQWE1NV0loQXpOelMybzNhVXZEZGoxd0wxSUNFTHl0TnA1L3h1VVQrN2x5Y2ovUDd0L2tTOWhIVHV6ZWdGUW1ZOGowRmVMcGdwNCs0TTN6UitSeGRNWXFJNHRqOVB3TjlCZzZpWjJyNW5KeTkwYlMwMUtKaWdoajV1L2RtTDd1RUxKY2VCaFhyT1VyK3MycGlnU29zTEMycFpLT2FEdzlQeTU2VVV2UEQ4K2h0WE41R0hCZWJkdnhyY3ZFZEF0VmRGWk9qRnEyajZBbmQ4UVpmZFhzY0xOZmhFNzlnVFZ6Q0RpMWo1ck5PdE8wK3hDdDU1QklKSlNvV0l1QTAvdDVHS0FlV3F3dDJtTDUySjVxNjU1ZTFmbGxiR2Iwd3I1VnMzano1QzRnZEdiYS9qWk9pRnJLRUxyUzA5THc3YUE5QkQzck5jM2FJL3hJcXNTaXJORVYycmFwdUh0Sis0OTBicERLRENsVExkTWNWS21FZzJ0bTgrN2xZL3gzcjZWK3UxNlVxK0hMaFl4QlhhVzZ6WFdhdTZ0RUxTczdCM0VacFpKUDc0SUFRY2hjTjEzNzN5UTJNZ0tMdnlGOTVjMmJOMXk2ZEltVEowL3k0c1czRytkL2piaTRPSllzV1lLMXRUVkRoZ3hoMkxCaFBINzhtSFBuem1GdExYUm1WSU1RWGVtSEtuYnYzcDJyYmRscDNicjFWOXRvdzhibWY2dENuNHRITWZ4V0hlSDB6bFhjT24rVWluV2FVcVphZmVZTWJFTmFxbUJlYW1Sc3dxcEovVWxPVEJERWF1REJWWDhlWlR5bkJzM2VxUFhjYjU3ZDU5a2RJZG9vcTI5Y1ZuOC9WU1JUWFBRWC9welFsNlNFT0F5TlRUaTRaalpwcVNuaTRPVGwvVUQyclp4Qm5WYTVTMmtlTkhzanRubWQxRktSVDIwWFV0TWNuTjBZdm5nbkVva0JxY2xKWXVUVlAxRXBUMldhcjZKdW14N0VSa1Z3Ky94UlF0KytaTStLUDRpTGlpQXVLZ0p6U3h2cXR2a2x4L05sTmJFM3pUWnBrSjFYR1dYQWt4UGp4ZWV6aWFrNVBjY3RKT2JMWnl5c2JWazJSdGoraTk5Q25OelZCd01LdVJ4RkZxK3k5TFJVbnQ2K2dvRlVTdkdLTmZudzZna3ZId1JpWVcxTDVmb3RPTHgrZnNaeDZwV1djb3F1eXcxMitmSmpibW5Ea0hsYjhOKzloa3VIdG9uN0NwZXVSTDRDSHRSbzJva2Rpekk5Ykl5TVRaQVpHb2tUQjdhT3p2aXRPc0t0ODBjNXZYTVY1V3Mxb3RIUHY3Rm15a0JodjBNK01kSk01YkdWSjE5K01acFptcVVpNU8venRvckxnV2NQaWRGaTJhT3dWTDlIcmZxTXBxcnY5ejJQdnBkLytobXZEV2RuWjR5TmphbGR1emF2WDcvR3hzWUd1VnpPb0VHRG1ESmxDdTNhdGNQRnhRVjNkM2M4UER4d2QzY1hqNjFTcFFvYk4yNGtLaXFLN2R1M2Ewd3VKQ2NuYytKRTVtKzRTdFFLQ0JENkE3ZHYzMVlUdHJKSFZxV2xwWW1USEwxNjlhSnQyN2JVcTFlUEdqVnFzSGp4WXZIM3d0ZlhsOU9uVHhNYkc2dTJyT2YvaDRadHU5R2tVeThOYnlack8zdXg0bDlKcjJxaWtGSFNxeHFoNzkrUW5wWW1EdEpMVmF3dUNscjVYTjFwMEtZcnI1L2NaL2ZxK1poWldGR3haZ1BxdGV4TTFicE5NSkJLYWRkN0dGZFBIMlRMNG1tWVc5bUlLWDdhNkRwNFBNL3YzOFRaclJDLy83RkNqSFlaTm5NVkZXdjVzbUxxTURyMUg0MnpXeUdNVFV6cDZ6ZUhmSzd1T0RpNTRwRFBCVnQ3UjYwVkM4dDUrNGlpbHN6UWlDNkR4bUgySDZxVW14T0dSc1lNbTdtYVVWMThVU3FWbEtoUWxjNER4bEtsam5wMFpkSFNYaXplZTVtQWM4Zlk5ZWRjSHQyNmlxR1JNWk5XN1BsYnpmT05UVXp4TEZ1WlQrL2Y0bHFvR0w5Tm1QKzNuVnRGaWZKVmtSZ1lvRlFva0VnazVITjFwOWVvekFoaFkxTXplbzZjeHVsOVcvQnQwNVhxdmkweE50R2N3SEV1NEVHSHZpUG8wSGNFbjk2LzVmeVJuUVNjTzBhUFlWTnlkUjJPK2QwWk1tMDVIZnVOWXZQaXFadzVzSTN5M25WeUpXZ0J1QllxeHRRMUI5aXpaZ0hob2U5UktoUVltWmhTcUhoWk92NDJXbDJvMC9PdlFDOXE2Zm1mNFZFV1llelVqajg1dDIrRFJwdkxSN1p6K1lobUdQNlFlVnR3ZGk5S3NmTFZ1T0Yva0hpVitQSVhxTjY0QTNrY1hhamNvQ1hiNXZ1eGMvRWtUbTViU1hURUowek1MT2owK3pSS1ZxNnRkUUNVTmZWZzUyTDFXYWdqR3hkcWhLTm4zVmEvM2EvWU94ZGc1NUxKMzMzdEptWVdsS2xXbnk3REJaOFVoVUpPbmRZOU9IOWdFKzllUEdMWDBzbnFFUnhabGxYSFdOa0pWYnppb3I5Z0lKVmlZVzByaWxvbEt0VWk1c3Ruak0zTTFRWnNXZm5wNTk4d05qWEQ5QzkyYkVhTkdrVklTTTdWdnFLaWhCUlhiU2FmMmJlcDFpVVNDVEtaREZOVFUzYnMyTUdYTDErd3RMU2tXN2R1ZlBqd2dZNGRPNHFDMXJlUWRYQ2lHclJvMjVhZDJiTm5JNVBKR0Q1OE9MYTJ0dUlzLy9UcDA0bUtpbUwrZlBYT1QxeGNIRDQrUHQ5OGZhcnJrY3ZsS0RJNlBWbkpxUkptYnRyKzFVcWFYME1xTThRNlQxNE1NMllzRFkxTk1MZXlVWXNNVFl5UFZZdktCQ0V5ODJ1bzB2NEF3dDRIaWN2Qnp4OEFndCtRNnZOc1laMVpIUzR0SlptbzhFOUNkSSt4S1NZMmVZaUwvc0tkaXlkdzhTajJIWGNwNE94UmpMZlA3bE9uVFEvUk95dXJhQ09WYVhZUnNrYnpmWXZmbGlwU1NhbFFFSmxSeFRCUHZ2elVhdEVGRTFOekhKemRPTDVscVpyWTNyem5NTEd5Ykc3OCs3SUxabGtadi9ZNHBiM3I4ZXJoVFl4TnpjWDN2MUhYZ1RpN0Y4WFIxWVBZeUFnTXBGSVVjamxYanUxRUtwTVJIUkZHZFBnbm9pSStVYWQxRDJvMXl6VHZmM0h2QnNtSjhYaVVySUNaaFJVN012eXJhamJ0cEphZWtwMi82bTg0WnNWQndqNjhZYy95cWNUSFJKR3ZRQ0drTWtOQ2dwNXgvNW8vZHkvTHVYNXFueWo0S1pWS3drT0N5ZXRha01pd0VDUVNDYllPK1RBeU5oVS9iMGJHSm1xVkZUc1AvVVAwMUZLOTkvMm5yLzVYZVdEZHUzZVBXN2R1Y2ZMa1NkNjhlWk5qVzlVekhuTC8zTkcxVGZYYzc5bXpKMlBIanFWNTgrYmkvcjU5TXllcTVzN045SDVac0dBQlAvOHMrRVJHUkVUZzUrZEhuejU5cUZpeEl1WEtsVk43RFM4dkwvTG16YXNtYXFtNGVGR0lISFJ4Y1VFbWt4RWFHa3BhbW5yVTBOcTFhemwyN0JnYk4yNzg2bStReXVzeCs3SUt1Vnl1NW5tbld2NldaL2RmZWIvLzE5RDFYTmx4N2EyNHZHalBSYTNMS3V6enViRHB3blBNekMyd3lmak9PK1RMejlwVER5aFFxSmlHcUNTUlNLalJzQlhWZlZ1U2xCQ245ZSt3Y1BjRkFOeUtsR0Rad1d2a2RTNmcwYVpXb3paVThXa2tSZ1BsY1hTbWJhK2hHdTIwVWIvVnoxU3E3WXVoa1RFVzFyYTVGaTcrRTVUejltSFlyTlVVS2w1V2pNelNSZFc2VGFoYXR3bnZYejhuTENSWW96TG12TzFDaW1OZVoxZHRoek43eTBrQUNoVFM5Tm9EY0hZcnhMZ2wyMmpSN1RmeUZ5eWkxby9JeXZKRGd2anQ2S0w1ZDFLaCtwdm16ZGJHeE15Y0EzYy9JekV3d01URVRHdDBkTjNtbmI0cDdUR2ZxenVkZmh0RHA5ODBMVG02RHA1QTA4NTlkTDYzamk1dWpKeXpqaTREeDVQUDFWMWpmNk1PUFduVW9hZm1nVUJsbjU5MCtxUHArZmVoRjdYMC9QQjBHVEVMZ0p2bmpyQjNoVEFiMlc3QUJMRmNlRzVtdmROU1U3aDcrWlM0Zm03ZkJzeXRiQ2xWeFljUHI1OFNFdlFNVTNOTHlsU3JUMEpzTkk5dW5FY2lrVkN4VGxNTXBESnhZRlcwWEJYOFZoMUJhaWhUaXg1VHpVZy91WG1aVGJOSEFJSm5TcHYrZmpxdktUa3hucnd1N3B6YnQwRXM3UjRkSVF5TUZYSTVWNC92NHMyVHV4aHJLUnVzU3NOVUtwWGN2WHhTYlo4cUhVYlh0cW9OVzJPdnBjUHhQWlQycmt0U1FoenpmKytJc1lrcGRWcjNvRTZyN3J4LzlRU1hncG1EN2F6Q1UybnZ1cG4zSVU4bktUNFdwVktKWDRmcTRvQjUzdUIyVE5seURxbk1rUHJ0ZXZIc3psVnVueitLYjhkKzVNM3Z6dE5ibDdHMmQ4VEo3YTk3RVh4TjBBS29YMS8zWUZrWHRyYTJWS2hRZ1RsejVsQ3lwREJiR1JjWFIxeGNIRlpXVnZUdDIxZXJBRld6WnFhcDU0d1pNMmpZc0tIYS90bXpOU3VtYWR1bVF2V2Vmdjc4V1V4VGxNdmxoSVdGaWN1QXVCNFZGWVd0cmZhTzBMZmc1K2ZIN2R1MzFRYUwveFFxajVDL0E0VmNUbXhVT0FrWmFSanZYanpFME1oWS9JNXZtVHVHNE9jUHFOS2dKUTA2YUZZZkFuUjZhdFZxM29Wam14YWpWQ3A1OStJaENiRlJtRnZaaXRGYmJzWEtpRzBsRWdQNlR2MFRRME1qVEMwc09idDNBNGx4TVhqLzFBYTNZbVc0ZUdnckpTclZSTU5WWFFkZndqNlFucFlpQ2tvQWpic014TDFZR1FKTzc2ZEV4WnFZbWx1cWxYN1hGcW1saXZRQk1Qa0dRZG5McHdubVZqYVVyZDVBRko4R3pkN0l2aFYvRVBiaERaOC92QVhBenRHRjFPUkU0bU9pMkxsa012NjcxMURjcTBhdVh5Y25QQ3RVWSt5Zmg5bTNjZ1poNzRNb1ZNcUxLZzFhc1dYdWFCNEhYc3BpbWc2M3poL1ZPRDR4UzJvT2dJbTVPUktKaExCM1FTUWx4UEhpdnZBWk9iMXJEZjVadktRV0R1OGlmajU3VGRCTWsva2VyT3pzaVkrSm9tVGwybFQxYmMzSjdTc0JhTkp0Q0hGUkVWdzdzUWZyUEhtSitmSVpwVkxKKzFlUEJiOHZlVHIyemdYRVNRN1YzenZveVYxVytQVWlQa2I0KzI1Zk9FN0RFMnpsK0Q1aXBKYXhtVG1EWm1sT0RQMS84L1RwVXk1ZXZNaUpFeWUwK2tmcDRudWU4ZHJJK3R3dlhibzBSa1pDUkp1RmhlNzBzTVRFUkRXeE9EQXdrTHQzNzlLL2YzOUdqQmhCaHc2NUUwR2pvcUs0ZHUwYVJrWkc3TisvSDVsTVJzdVdMVFVLak1qbGN0NjllOGVZTVdOWXZueDVqbW5UNjlhdFk5eTRjWHo2OUVsdFdjVi84am12amIvejJmKy9SUGJVUVFPcEZMY2l4WE04UmlLUllLWWpHclpVeGN5S3Rkb0VMUlZaVGVLL0JTTmpFeHljdEFzOVB3SS90ZXZ4VGUxZEN4WER0WkRtaEZUWnFqbFhxRlY1cTMyTnJIOFBiUlF0L2ZYMDVKek84WGRHbDMyTndpWExmYjBSNEZTZzREOThKWHArZFBTaWxwNS9CV21wS1p6ZG0xa2U5OFc5QUJRS09aWHJ0Y2pWOGJmT0hSRXJmQUdVOGE1SGljcTFzSGR5NWY1VmZ3RHF0Ky9OcmZOSFFLa2tmK0VTZkhqMUJBc2JPMzdxL0p0NG5NelFDSE5yRzA1c1dhYjFkVDY4ZmlvdXYzeVFzd0h1NDhDTFBMMTFHUkM4WUtvM2FVK1IwcFY1R0hDZVI0RVhlUDNvTnE4ZjNhWmVXODBaaHBUa1JFQVFpeVp2RW1aMnZqWDlNR3RxU0ZUNEoyenM4NHFSRjZyajZyZnZSWVAyUWlXWWhMaG9VZHpMU2xKOExDNEZpL0xzempYMkxKK0dpNGNuZzJadklQajVRMEI0ejNSMVpPS2pJOFdaM2F5ZGVvVkN3YXNIdDlpM2FnWS9ELzJEOEpCZ0hnYWNwM0NaeXVUTjc4NitWYk9JaTRyZzUyRi9xS1ZCL2xOb0UzbDBWV1JUYmJleXNoTFRDQ3RYcnN6V3JWczVjZUlFMjdadG8yL2Z2bGhaV1ltK0piclFOaEQ2bHZURHJJT1pySkZZc2JHeHpKa3pSNjJ0YXIxMDZkTFkydHBpWVdFaHByekV4OGVyWFV1OWVrTEhhdVBHamJpNnVwS2VubzRzVzFTUFZDcEZKcE5wK0hobGZkOVVneEZ0NzJWT0ZlK3k3OHZKTlBsYnVYNXFuNWcyQmhBUzlKelE0RmVpTUJ3WkZvSlNxZVRhaVQxcVFya0tlNmNDZFBwZGUvRUd6L0xlV05uYWMvdkNNWjdmdmM3TmMwZW8zcWc5RDY4TDZjekZ5bm1ydGM4cTJyNjRGMEQ0eDJDS2xhK0tXN0V5WWdHTDNLYXlxZExLc2hMejVUUGJGb3dqUFMyVlBjdW4wVzNVSE9ScFdVUXRMWkZhUVkrRnFFQkxXM3VOV2VDWEQyNENFQitqT2NBOXZYTVZEczV1bEsyZVdhbHI1YmplbFBhdVM4U25EMVJyMUk2U2xXdmpVYkk4Q3JtYzUzY0RlSGJuQ3NIUEgyTHY1S28xelR3NjRqTnJwMlZXSkRRMXQ2VHZsSlZhUGIzTXJZUnJ2WDN4T0lGbkQyRmlaa0dUYm9ONSsvUWVVcGtoU3FVQ00wdHIwbE5UU1UxSm9rQ1JrcFNyK1JOR0pxWmNPTENKZGdNbTRPNVpWalNSQmZBb1VZR3lOWHk1ZC9rVU4wNW5GblJRVFRwb1cxY3FsUnBwZWVOL3JrMWFTakw5cDYvRzNiTXNIOSsrWVBHSXJvRHVLb1MyT05GanpEeUtWYWpPckg3TmlZa01wMVh2VVhqNU5NSFEySVRhTGJvUTh1WTViNTdjNWV6ZTlUeS9HMEJDclBBYjZGcW9CRkdmUTFrN2JSQVJvZStCek0rUjZsbXRMZkl3YTdTaXlyZnJ5dEdkSE5tbzNkdE5WM1RkZ2RXek9iQTZVNGovTzgzaTQrUGpDUThQSnlVbDVadU8weVhrZiswNW4zMmJwYVdsVm05QlZRU1ZObHEzYnEzbWFkVzRjV1BzN096dzgvT2pjT0hDVEpxazZRa1VHeHVydGoxUG5qeklaRExrY3JrNGFXRmpZME5JU0FpMWFxa1h0dW5kdXplM2I5OG1NRENRTld2V1lHTmpJejcvcjF5NVFvTUdEYkMwRkFUcnk1Y3ZrNWlZcUxHc1F2V01Oekl5K3FabjlvLzQ3TmVqUjQ4ZVBmOWU5S0tXbm44RnAzZXVJdXB6cUxoKy82by85Ni82OCtyQlRYRndseE1YRG03RzBNZ1loVnlPWEo1T205L0djZi9LYVZaTitvMjBsR1NxK3JhbWZLMkdZc1d1a1V2M3NuUjBEODd2M3dSQWcvYTlrY29NQ1hzZnhLNmxrd2tKZXE3MWRaN2R1UUlJSWxWVStDZmVQcnVQdTJkWnJXMXJ0K2hDYWUrNmZIajFoR3NuOW5ENXlBNGVCMTdFM3FrQVhqNU5NREUxeDhtdE1Ibnl1WEIycjNvSmJwVkFsNUtVd0x6QjdkWDJyWjR5UUNQQ0l1dTJHazA3cXZtWkpNUkdzV3pzTDFqYTVLSDlnQWs0RjFTZlBVcEtpT1BVOWorNWVlNHdQY2N0b2xBcFlZWkhxVlNTbkJpUHFZVVZIWWRNSmZqWkE0NXZXVXFsdXMxSVRrd1FxMkZaMlRub2pGeXh6cE5YWTBEajE3RUdLSldZVzFrVEh4M0p2U3VuS1Y5TENBOE9mdjZBRWhWckVSY1ZnVVFpb1ZEcGlsclAreTNZMjlzVEVSR1JZNXN6WnpUTFBuOExob2FHSkNVbHNYUG5UZ29YTGt5N2R1MUlTVW5ScUd5WUU5ZXZYOWZZcGkzOU1Dc0pDWUtKdGt3bTQ5bzFJUnFvY3VYS09EazVjZWpRSVFCYXRHaEJhR2dvZ1lHQmFzZEtKQkpzYkd4UUtwVU12RFJERmdBQUlBQkpSRUZVSGp3WVMwdExSbzBhcFNiRVdWcGE4dURCQTJiTm1zV1NKVXNvWERoVGhKa3hZd2IvS2I3RkZQbHJaRTNCQW5BdVdBeVBrdVc1Y25TbjJuWnRLWWlRV2QxT3hkdG42dFdCeWxadmdFUWk0Zm5kNjF3NnZKM1U1R1NTRStNeE5EWlJpMklFN2FMQXppV1R4ZFRoWGhPWGl1a2ozNE4xbnJ6VWFOS1JDd2MzOHpqd0lqZjhEMUMwYkdhcGNZTnN6NUdVcEVTdUhCUEVwZkkxTXlNSXpTeXRTWXlMNGRDNmVRQmFLeEJxSXlFK2hnWWQrbkJtenpvK3Zubk8xZVBhL1JHck50UnU0cTJxM0doa1lrcDZXaXBKQ1hFOHYzY2RuNWJhZmNZK3ZINHErajJsSkNXd1pGUjNRUEJjYlBmYmVBeU5UZGl6ZkJxM3poL0Z3aVlQbmhXcXNYSFdjQ0pDMzNOazR5SUd6bHluY1U3dmhtMjRkL2tVRDY2ZjAra2hwYXAwcTQyb3o2R2lMNXZWTjNoNHZId1F5TVpaSTlTMkhWZ3pod05yTXNYcTJYdHY0TzVabG91SHR2THN6bFZDZzRWbmNyRUszc2dNRFVWQkM0Uy9tWGVqdHV6L1U0aU1Ici9tR0phMjZzVTl4cTg5L3NPbkgxYXFWSWxLbFNxaFZDcTVmLzgrSjArZTVNcVZLNFNHaHVaNDNGOTl4bitOdW5YcjZ0d1hGNmY1KzFpMWFsVldyRmlCcDZjbmZmcG9Sb1FtSnlkejlHaG1OR0grL1BseGNYRkJLcFVpbDh2eDkvZkgzdDRlaFVKQjFhcFYxWTQxTURCZ3lwUXBUSm8waVpvMWF4SWNISXlycXl2djM3L0gxTlNVQWdVS2lKRlhHemR1RkkvTHVxemlqei8rK05xdC82UDhuYzkrUFhyMDZOSHo3MFV2YXVuNTRYbDA0enlYajJ6SDBOZ0VZeE5UNG1PaThDaFpnVGRQN3ZJdzRCd0ZpbWpPWW1mSDBNaUVxcjZ0dWVGL0VMazhuVWNCNTltL1N1aThTMldHQkp6ZVQwQ1dtZmE1ZzlxS3k5ZFA3TVc3WVZ1ZTNyN0M0ZlVMTkdiaFZYeDg4NXlRb09jWUdCamcwN0lieDdjdTQrS2hMVHBGTFFzckd4enpGOFRXSVIrbTVsWkVoTDRqUENTWUYvY0NlSEx6RXFXcStGQ25kWGV0a1JpeEdhV1lGUXFGYU9LcklqSk1NNTB1NjdhRUxDazBTcVdDbllzbkVSOGRTVXBTSW1aYVFvb2xFZ212SHQwaVBTMlY3UXZITVhqdUZxenRISWlOREdkRzMyWWE3USt1bmN2QnRabGVJWkZoSVRxOWJnYlAyY3pkeXllSmlRampTMWdJMVJxMVE1NmVob21aQmE1RlNtRnFic21qZ1BNMDZqSUFpVVRDaDlkUHhXZzQ1NEpGdFVhT2ZTdUxGeTlHb1ZCdzRzUUpybHk1d3J0MzcvN3lPYk9qcW9DbG1rR3ZXYk1tOWVyVjQ4eVpNeHFwSVZsUmlWVmY2N2hyMjI5cWFzcm16WUpSZjNwNk9wVXJWeGIzaFlhR3FxMERhdXRaemVyUG5EbkQ0OGVQa1VxbFdxLzEyTEZqaElXRk1YTGtTTFp1M1lxNXVXYTY3TCtKZ2lYS01Yak9aZ0xQSENUZzlIN2NpcFdtV1kraGVEZHN5L3doZ29BOGJORk9ISnpkVU1qbHpCL2FrWWlQNzZqU29DV3QrNDRGMUNOYVZrM1NyR1JWcWtvZEhKemRDUDhZTEVhZ1Z2UnBLa2EvL0JPb29qV3pHc1VEK0hic3c3TTdWL24wN2pXWERtL0R2YmdRNm05Z1lLQ1IxdlBzOWxVaVByN0RMcSt6bW9GN281OS80L2lXWmFKNDdWcWtKQi9mZnQyTWU4TGE3eTlXOGZUMkZhNmQyQXNJd2xKOFRCUzNMeHpEZjljYVBFcDZVYUNJWmpsdU13c3J0ZFJ0TTB0cjdQUGx4ODdSUmJ4WEZ3OVBicDAvU3REak95d1oxWjNreEhqeUZTakVMMk1YYVBVUWMzSVRESmsvZjZmNXV5b0MwTmpVRE51OHpqbTJsY3ZUeGNrSkl4TlRISnpkaUFoOWgxS3B4QzZ2TTFLWkljbEpDY1JGUllqaXFxR1JNWjRWcXZIb3hnVytmUHFRc1Y0ZFkxTnplbzViUkdqd1MwNXNYWTVya1pJVXIxQWRwVktCVkdhSWhVMGVqUW1Uck9tSEk1WUkwYUZWR3JTa2JJM002THNUVzVaeCs2SWdmZzJacDE3cFUxVU1vWEdYZ1ZUd1VUZFMvcnVSU0NTVUsxZE85S042OHVUSlAvcU0veHBidDI3VnVhOWZ2MzRhYWZCeXVadytmZnJnNXVZbS9nNnNYTG1TdFd2WDR1bnB5Y2FORzRtTWpNVFMwbEo4VnQrOWU1Y3FWYXB3N05neGR1N2NpWVdGQmNiR3h2ajYrbXE4cHBPVEU2dFhDeDUvSlVxVXdOdmJtM3IxNnVIbDVjWGl4WXZWMnFvaXlYUk5udWpSODArZ2tNdDFWck1Oei9pTnRiU3l4VVNMUlVkT3hFWjlFYXZvNWFidDJZUGJxVkt2aVViS1psSmlQSmVQQytNR0sxczdxdFpyK2szWG9VZWQyS2d2cEtXbVlKZlhTYVB2b1ZRcVNVNFNKbWxOLzhGK2twNS9OM3BSUzg4UHo5MUxwMUFxbGRSdTBZV0gxODhSSHhPRmwwOFR5dFh3eGN6Q21ud0ZQRGl5VVdpckVvQ3krc1lBRkMxWGxYcnRmdVdHLzBFQUt0WnBpa1FpNGN1bkVOeUtsZUp4NENYUzAxSzVmZUVZSUZRbUE4aGZ5Qk5ESTJPczgrUWxPU0VPZVhvYUZqWjJOUDlsR05zWGpsZDdqZE03aFE2aWE1RlNlTlZweXNrZEszbHk4ekxQNzE2aldQbHFXdTl0dWQrdlJJVi93czdSQlFkblY0cVVyWXgzbzdaSVpZYmtkZEdkbWhZUktuVEtDNVh5b3RlRXBZenRJSngveE9KZDNMdHltak43MXBHL1VIRjZqSjFQZkV3VS9ydFc4emp3SWdWTGxGY2JqSjdZdGtMMGdhbmZ0aWMyOXZrMFhzdkV6SUpmeHM1bjZlZ2V4TWRFc1cyK0gvMm0vcW56MnI2RnlMQVFOV1ArMkNoQnJETXlNY0hBd0lEQ1pTcng4UG81UW9OZlltUHZTTVRIZHp5OUxVVEQvVjArT3lCMDZrdVVLTUh3NGNONTllb1Z4NDhmNS9MbHl3UUZCWDM5NEZ4Z1ptWkdmSHc4SUF4V0hCMGRLVktraUJnZGtEME44ZDI3ZDJwcEZ0bjN4OGJHYW5pWVdGcGFZbWRuSjY2Ym1wcUswUW1Pam81MDZkS0ZSWXNXSVpmTEdUcDBLS3RXclVJaWtkQ3JWeTlpWTJQWnRtMGJUazVPdEczYlZ2U0JTVTVPWnVuU3BRQjA2dFNKSWtVMFMwT1BIajJhd01CQTNyMTd4NVFwVXpUU0d2OXRtRnZhWUc1cG8yR1dlMnI3eWd6amV3T09iVjVLdFVidGVINzNHaEVmM3lFek5LSjJpNjVpVzlWekJNREdQcCtHMEd3Z2xWSy8zYS9zV0R3UkVJU0grdTE3YVZ6TEh6c3VpOHNMaC85TXhNZDN0QnN3Z1hJMWhFR3FWQ1lqNHVOZkc2QkxaWWEwN2plV2E4ZDMwNkxYU0dJand6T3VVYk43VUxaR0EycTM3SXFqcTRlYVQxN2wraTJwWEwrbHVKNTFndUJiR0xsa0QrWVpLWTBKTVZITUhkeE9hN3VIMTgreGM4a2tsRW9GMW5ZTzFHM3pDeW5KU1R5NmNaNlVwRVEyL1BFN3YvZ3QxRWpiczNOMG9kMkFDZVJ4ZE1IUjFVT3JpRzl1SlFqbHlZbkM5OVhUcXpyVkczZGc3NHJwMUcvZmkzd0ZDb2x0d3o2ODRjT3JKd0JJa09oTXQ4c3FJcnA0ZURKNGpoQUJuSnFjeEtYRGd0aFJwRXlWcjNvRHpSM1VsbUxsdktuZnZoZHVSVXZUcFB0Z05zNGNqcG1sTllQbmJzYkl4SlExVXdZU0Z4VkJqU1lkeGVQSzEyckVveHNYQUNoVHJiNzR0eXRXM2x0TmdBM1ArQ3paTzdraWtVZzBKa3l5dGxWaGFHd2lGbFZRS3BXOHlZaE16SnZmWFdkVWw3R1orWDg4NHV1ZmZzWi9qV2JOTkNlQWN1THUzYnNrSkNUZzZPZ0l3TE5uejlpMGFSTm1abWJNbURHRG9LQWdmdjMxVityV3JjdlVxVUs2Yy9ueTVTbGJ0aXo1OCtkbjFLaFJoSWVIMDYxYnQyOHVTQ0tYeTZsYXRhcWFKUUNRWXpWRlBia2pNVDZXUC84WXljOEQvWEIwY1VPcFZQSkx2UklvRlFwK2F2K0xWcVBzZnpzUGIxN2h6dFd6aEw1N3crajVHM0xsZ1JZYjlZWHVkWXZqVmFNK25RZU14Y096dE5yK3p0VUUvNlFoMDViVDlHZnQzcGJaMmJGaUZzZDJyRVdoVUxENXdqT05xR3B0bkRtd2paWFRoM1BoMkc0Vzc3MnN0bS9ic2hucytsT1l3QzFhMm90S1BqOXBaRWswOEZCUGhSOHdhUkV0dXcvUWVCMy8vVnVZTXlMVGFxUmlMVjltYmp5bTBlN3NvZTNNR3RwZFhGOXhPRkREUUQzN2ErckNQeWhOcmIydTEveWVhOUIySFJLSkJITkxhd3FYTEVmTGJnT28zckNsMnY1OTZ4ZXpmZmxNYWpWdXk0UmxPOVQyZlFoNlFjOEdwZFN1T3lzcFNZa2thSW1jdDNQUUhOUG8rZTlGTDJycCtlRXBXNzArNFIrRDhXblpUZlNlZ1V6aEtXc2trNjZxVW8yNkROQ29HdVBsMDRSNWc5dno0Sm9nTEdTdCtoWDArSTc0djYxRFBzclhha1N4OHRWNGN2TXlYVWZPd2lDYjE4enRDOGRFc2FWeS9SWllXTnRTdW1wZDdsLzFaOWZTcWZ3MmZiV0dPWHRxU2dxV05ubElUVWtpNG1Od3huMm8vMmcyKzJVWXhjcHBEcFErdkJLaWxSeWNOWVd2ZW0xLzVmMnJKenkvZTUxNWc5dVRrcFNBVXFuRTNsbElhMVFacXdhYzJzZkZnOEpNdXBON0VXbzExNTNHbVNkZmZqcjlQcFVOTTRZUi9Qd0JwM2F1b3RIUHYybjFRa21NajJYMzBpbmkrMUhHdXg2VjZyZWdVQ2t2alIvOGoyK2VVN0I0T2ZJVktJeURpeHZPN29Kb1ltd3F6TVFVS3VuRjR4c1hDQThKcHYzQVNUaTR1SW5lUUNVcTVXeW8rYjBVTGx5WXdZTUhNM2p3WUlLRGc3VldtUHBXSEJ3Y3hOU041T1JrUG4vK3JGYVJLbnNhb3JlM3QxcFVsR3AvVWxJU2UvZnVaZlhxMVZoWldZbWwxWjJjbkFnUEQ2ZHk1Y3AwN3R5WkFnV0V6OXFHRFlLUmM0a1NKZWpjdVROTGx5NUZMcGZUcFVzWGJHMXRtVGh4SWxldVhPSE5temVrcHFiaTRPQkEwNlpOUlgrczVjdVhFeElTZ291TEMvMzdhMFljQWRqWjJURml4QWdtVHB6STJiTm4yYmR2SDIzYWFFOFgremZUdU9zZ0hGemN1T0YvZ0tlM0xvdCtlQUQxMnZZVXEvdUJrSnAzNGVBVzZyVHFScDNXUFJqWHFhYmF1VUtDbm5GcTV5cHhQUzAxaGRNN1Y5R3N4KytpUUFEcXFZd1NoSUdBVkNwRm9aQ1RFQk5OWW53TUxoNmV1ZklrMG1ZVXI4S3RhR25jaWdxREJ0WHpWRnVIUHlIMi85cTc3L0NtNmk2QTQ5OGszWXRTMmtKYm9LVlFSdGw3N3cwQ3NsV1FJWUlpaURJRVVWeWdJZ3JJRUZCa2lJQ0FiR1R2dmFkbHowSnBnZTVDOThyN3gyMXVteVl0VkhpQjZ2azhqNC9KWGZrbExiZTU1NTdmT1ZINFZhcEZlbHFxMlFCSDF1M01TVXROTWFvN3VPYVhpVWJCTTJzN2V6WGdrclYybFVGQzNDTzJMSm5Gc1IxckFTVVkyR3ZVUkd6c0hMQ3hjNkR6b0RFc24vNkZjdUg0K2JzMDcvWVdqVHYxVnQ5TFdIQWcxcmIyM0xsMmdUTUh0aElXY29ld2tEdTA2ejBVclU3SDhaM3J1SEUrODJMZHpkT2JmaDlQNXVDbUZWdzZkUkNkaGFWUnZiUjF2MzZ2L3Ezd3JWQ042eGsxeFF3TTcwRm5ZYWxleUJuR2twYVd5dklaWHhDVEVVU3MxY0o4ZlVnOVNuRDdVWFFFVWFIM09McDlqVHE5OHNiNVUyaDFPdUlmeGZEdG9BNFU4aWpLdmNCcmVKWW9vd1pKRStJZXNXOTlac2JVMVhQSENBc09ORHNkTXVqYUJRRDFkd0hBeXRxV0NVdjNxczgvNjlXRTVLUUVzMk1OT0xwYkRlQ1c4TSs5QzlpTDlQODR4NXNUR0JqSTFLbEtTWVAzM251UHNMQXdWcTVjYWJSTjE2NWQ4Zkx5WXNhTUdRUUdCdUxrNUlTTGl3dDc5KzRGbEdtTFVWRlJqQjQ5bXJTME5LWk1tWUszdHhJTThmZjNaOU9tVGRTc1dWTU5tbW0xV2hJVEU5WGozN3AxeTZRbW9qbGhZY3J2NGQ5Ly8wM3o1czNwM0xtemVuTmowNlpOUEh6NGtOZGZmL0p1WnNLOHJ3YjM0UFNoWFp6Y3Q1M0p5M2JpWE1pTjRNRHJRTzYxeEY0bXQ2NmM1OERXTlJ6ZHRaSFpHNDQvZHZ2VEIzZXlaS1l5VGJWZHo3ZW9WTHZSWS9hQVkzczJFeHNUeGI1TksrbjkvcWZzM3JDTXZSdFgwclJEVDVwMnlMMXhRbVFPblloakgwYnpJRmdKMVArMWRDNk4yM2N6dTEzV1FNakdaY3JONmo0ZmZHNjB6ZlVMWjFrOVB6T2o4V3JBS1g2ZCtESHZqcHVjNjlqMmIxbHROcWkxZjh1VDNRamF1OUg0L0hGZ3krckhkbHg4MXY3cEdQUjZQYkVQb3psN1pDOW5qK3psZzY5bjg4b2JBOVgxVndPVXY3MGx5angrOWsxMkc1Yjh6TnlKWS9LOG40RzVRSm5JZnlTb0pWNTZaYXZWeDcxb2lWeGJwRDlPVHZ0bXZ4TnRicmtoMk9YaDQ4Yzc0K2VnczdBazdsSG1GTDVyWjQrcFV4bWRYUXVyaFpCYjlSekUrV043aVhzWXhaelAzNkhYOEcvd0xWOU4zYy9LMnBwM0p5Z1h0aWxKaVlSbFREKzhmL3M2OTI1ZjUrN055eFExMDdZMzdsRTBRVGVVN0lEaVpTcVNtcHA1OFhkaXowYnUzNzVCZWxvYWxldTNWSXZnYTdWYS9Dcld3dEc1RUFteE1hRFJzR2V0TWpWTloyRkp6L2UvSk9Eb2JyUmFIUkgzTSt1c0dLYWFBSlNwV285bVhmdXphOVVDVHV4Y1Q5UE9mZFRwVW5xOW5wQmJWemwzYUR2SGQ2NVhweUZwTkZyK1ByS0x2NC9zd3RiZUVmK2FqYWhjdndXbEt0VkNwN1BBczBRWituMHlsZWl3KzlqWU9YQXRJMnZNM3JFQUVmZnY0bExZazk2anZsUHJISVVHM2VKQjBFMXM3UjNSNjlPNWUrTVNSVXZtM3JIbmFYaDdlL1B1dSs4KzlYR1dMVnZHNU1uR1gzWktsc3pNK09qU3BZdlJ1cXdCcjVTVUZQYnMyY1BodzRmWnZYczNjWEZ4Vks1Y21Ra1RKcWl0NGhjdlhzejQ4ZU5adVhJbEsxZXVwRnk1Y3RTc1daTno1NVNzaVlvVks2TFg2OVdpdXR1MmJlUDQ4ZU8wYU5GQ3pSWnIwYUlGYjd6eGh2ckZPaWdvaU9YTGw2djFWOExDd3JDenN6TXFhR3pvcHRpK2ZYdldybDNMbVRObm1ERmpScjRPYWhtQ3ZvWnB1b1pnaExOYkVjclhha0ppZkN5SE5oc1g1dCt6ZGhFeEVhSFVhZDBWRCs5U3VIbjVNSExhY3FOQUYwQmlRaHhibHN6aXdGOS9xRjNuRE5NUWorMVl5OVd6UjJqZS9XMnFObXhOK0wwZ0RtOVpTVkpDSElueHNVUkhLTjBwLy94cFBPa1pOYlhzblFyeStZS3R5dmxJcnljOFM2QXArMVE1YzRYaVFTbnFIbkJrRnhaVzF1alQwemk1UjdsVGF5NkxhZnZ5dVdwR2FsNFlndWVSb1NITUc1OVoyUDNZam5VVUxlV3ZQamRNVDhzdUxUV0ZnNXRXc0cvZFl2WGNhMlZ0eTV1akp4a0ZZS28yYkVOVTZEMjJMZnVadE5RVXRpLy9oY05iL3FSNjAxZG8wWDBBTzFmTzUrekI3U2JILy9PbjhVYWRENzE4eXhKODh6SmhJYmRaTW5rc3dUY3ZBMUN1aG5GMmFOR1M1YmdYZUEyZnNwVjVkZUJISnBtdWhzeXQ0Vk9XR0FXUm9zUHY4K2RQNDlVQVdzbUtOU2hUTmJOSlFOYno3cm1ETzdDMWMxUzczRHE1dUtwTlA5cjNHWVpmcFZyOE9XczhzZEdSYWgzRHhQaFlqbTViVFFuL3FpeWIvcm1hemFmUmFIa1VGYzdzVHdmU2VkQm9TbGVwUzB4RXFQcGFWODRxZGZ2S1ZET2ZXWnliNlBBSGFrMDFqVVpEMVFhdEg3UEh5K0ZabmVQTk1YY2VOTGNzT0RoWVhmNzY2Njh6Y3VSSWR1L2VqVmFycFVHREJyenp6anNFQndkamIyL1BMNy84d3ZUcDAwbE1UQ1E2V3ZtMzhNTVBQMUM3ZG0zYzNkM1p1M2N2RXlaTUFKUnMzUU1IRHRDNWMyZTZkT25DaEFrVDhQSHhJVDA5bmJTME5PTGk0b2lLaW1MSmtpV3NXNmRrc1J0dWxJd2NPUkpyYStWNzArSERoM240OENHalJvM0tQblNSUjRQR1RtTEVhODBJdTMrWE9WK1BZdWlYMDlSMWVhbXA5eUxOblRpR2svdE56Nk5CTjh6WG12VXRsOW5WZC9QeStSUjBMV3gydTZLK3BkVy90d2UzS2IrUFBxWEw0MU82UE9zVy9jU1JuWDloWVdINTJLQld6OXFQNzVJNGUveHdabzhmYm5iZDFtc0o2SFFXSE4rN2hhQWJWeWhmclM0SjhiSE1telNXSnEvMHBFZ3hINzRaOWdhcEtjbjRsQzVQM2VhdnNHek9KRll2bUU2QlFtNjhQdGcwdU9KY3lKM29pRkRPbnp4RVZQZ0RvODhnUHU0UnB3N3N3S2xnSVI1R1JlUTQ1cmhITVp3Nm9IeW45eXp1UzhpZG14ell1b2EzUHZyYWFMdWZONTQwZXY3dUswcnQyZkxWNnZMKytKbVAvV3h5ODZSanlNcnd1b21KOFJ6ZHVaSGxQeXZaL010L25xUUd0ZExUMHJoMFJ2bitYN3hVV1dLemxFbXh6NkhqWmw0VUtlYURWcU1sNUk2U21Wdll5eHVOVnNQOW9NQ25Qclo0ZVVoUVM3ejByR3hzamFaODVNYVFzWkM5YnN6anRnY2xXRFMrZjJ1VDVWbnBMRXpUZWc5c1dxN2VrZS9RZjRRYVFIUDFMRTdiWHUreGNkRjBZcU1qMmJIaVZ3WitPVXZkNzBuR04yZWNhVnAxY21JaTFqWjJKQ1hFVWFaS1hlN2Z5WncrWWJoNExGMmxEbThNLzVweTFldXplY2xQUEl3TTU4aTJWUnpadG9xK1l5YmpYN01obzZhdllPZXFCUlJ3Y2NQRHV4UmJsdnpFbFRQR3hjamRzbVdYdGVneGtJZFI0VFR0M0JjYk93Y09iVjdCbFROSENicCt3YWk3cEpXMUxSM2ZHa0dacXZVNHNYc0RKM1p2SUNyMEhxZjJidUxVM2szWU9SYWdXZGYrTkh6bGRXS2pJL2x4eEJ0R3IrUGg0OGVHaFZPNWZPcVEyYzhsSWU0Uk04ZjBBNTV0NTZ6L2wyTEZpcUhWYXZIeThxSmt5WktVS0ZHQ0NoVXFNSGFzVW9NcGE2QW9PNTFPeDl5NWM3bDE2eGJlM3Q1OC9QSEh0RzNiMWlpRnYyREJndno0NDQ4Y1BueVloUXNYY3ZyMGFVSkNRdkR5OGdLZ1VhTkczTDU5V3cxcWZmTEpKd0RNblR1WEprMmE4TjEzMzdGejUwNTI3dHhKN2RxMW1UNTlPc1dLRldQVXFGRkVSMGRUdFdwVkJnOGViRlJNM3RyYUduZjN6Q0xsWThhTVljYU1HZm4rd3Vmdnd6dFpOdTB6TmJobjcxU1F6WXRuR2dWclFRbEcxV3pla1ZON04vRWc2S1phbDYvM3FPK29XS2VwU1VBTFlOZXFoV3FHbDRXbEZaMEdqS1I2MDFkWU4vZDdqdTlhVDFUWWZUYk1uNEt2ZjFYaVlxTFVqQ1FEclZhTG5aTXpqZ1Zjc0hNc2dIdFJaUXJHaHZsVGpJSTFXcDFPTGZMOU9EWjI5bXhlL0pOSjlrMkpIR29CL2hPMkRwbFRGVFVhRGZZRkN1TGk1b0d6bXdjK1pTdXBVL2h5b3JPd0pEemtqaHJRY3ZVc1R1K1JFNDI2UXhvMDY5b2ZCMmNYMXMrYlRHcEtNckV4VVNRbHhHTmxiWXVIang4QlIzYmpYdFFIRHg4L2loUXJpWnVYTjJ0KytZN0VoRGpLMTJ4RW80Njk4Zkl0dzZKSkgzSHh4SDUxMnA2Tm5RTVY2alExZXEzMmZZYlJ2cyt3UEgwV3FTbkpMUGo2UXg3Y3ZRVW8wMU5mZS84cm8yMmMzWXBnWVdsRmFrb3loemF2TUNxZ1g2NjZrdlYzOGNRQmxrMy9qT1JFNWVlbTBXZ29WNk1CZDY2ZUovSkJNUHMyTEdYVDd6UFZZRjJUVi92ZzRlUEg4dW1mRXgvN2tCTzdON0pxenJja0pjUm5mTVlXQkYyN2lMMmpNK1dxWjdaeVQwNUt5SEZhcGNIOU96ZFk5TjBvWXFNakFhaldxSzFKWnZKLzBhbFRwemgyN0JpZmZmWVpFUkVSakIwN2xtN2RqTE5EcWxldmpyZTN0MUcyN3Rtelozbnc0QUdWSzFmR3ljbEp6WmlLaTR2andnVWxtMDZyMVdKalk0T3RyUzF4Y1hGTW1US0ZxbFdyTW1YS0ZOTFQweGs0Y0NDZE8zZm02NisvNXZEaHc4eWJONDk1OCthWmpMRmp4NDY0dTd0alpXVkZ6Wm8xcVZldkhsRlJVZFNyWnhyWXpGNjdVYVlnNWszUXphdFlXZHZ3NXJCeGJGNHhuOTd2ZjhyTlMzK3I2MU9TRW5NTURMbDVGTTF6N2FqbnpUQTlMRGU3MXYvQnJ2Vi9tRjIzNFh3VXRuWU94TVpFY1h5dkVzUnYxVlhKU2cwNG9XVCt1M3A0RVhMN2hycFBkR1NZMFhOM3IyZHozdEhyOWZ3K1Rjbks3VHZpUzJhUEgwSGcxUXVrcDZkek5lQVVkMjlkdzZsZ0liNmF1d2JQNHI3RVBZcGh3NUtmV2ZERE9DSWVoUER1dU1sWVpMbGU4Q2xkbmd1bllraEpUdUxRdHZWR1V5YVA3ZDVFU25JU2xXbzNVZ05HNWh6ZXNZR1U1Q1EwR2cwdHU3ekpvbWxmY2ZmV05XNWVEakNhbmxuUzMvemZibHNIeHh6WFBha25IVU5PcjF1K1dsM09IdDNMNWJQSGliaWZtVFYrNWUrVHhHVmNRMHdZOHByUi9ndDJuRGM1WnZaNmE5MEhqcUQ3d0JHTTd0MmFNNGQzMDIvRVYvUWErb2s2QmZLbmRVY29VTkJWZlQ1bDJVNXM3QjNvVnQzRDVOZ2kvNUtnbHNoWFhEMlVPekIyV1NMM0xvVzlUTnE5dTNvVzU4dEYvOTl1UmdhOVIzekw0c2xqOFBXdlJvWGFUWXpXTmV6d0J2R1BZZ2c0dW9lK1l5ZWoxWm9XR3M2cmdtNUZlUDNEOFJ6YnNRNkhBZ1d4dFhmQTN0RVpLeHNieWxTdFI2bEt0U2laa1JGV3RWRmJLdFZyd2JsRE96bDNhRHRvTlBqWFZDNktMSzF0YU52clBmVzRYcjVsMWFDV2paMEQxUnEzcFVJZDQ0NU5XcTJXYm9NL1ZaODd1eGJoeXBuRDZuTmJlMGVxTjJsSDQwNTljSEpSTHFxYmQzdUxabDM3YyszY01RNXZYY1hsVTRlSWZ4U2pabGk1dUh1aTFXclI2OEhTMmhwUG45STA3ZEtQL1J1VzRPVnJtcW1XSDlXcVZZdjkrL2ViYmZVT3BoY0hXYWNmYXJWYXhvNGRTM3A2T2pWcTFEQUtabVd0b1FWUXIxNDk2dFdyUjFCUUVIZnYzcVZVcVZKTW5qeVpFaVZLa0o2ZWpyZTNOMFdLRktGQmd3YlVxbFdMa2lWTG90Rm9xRisvUHN1WEwrZnk1Y3Q4L2ZYWFdGb3FmL2g3OXN3TXZGYXFWSWtUSjA1Z1pXV0ZtNXNiUTRZTVVlL2tBL2o1K2FuMXQvSXpuM0pWMUlDV2k3c24xWnUwNTE3Z1ZmYXRYNEtOclQxK1ZXcFRyVkZieWxadmdGYXJwVkhIWGx3NHZwZWRmODdEeHQ3UjVCeVFWWXZ1QXdpNmZnSFhJc1hvUEdpTUdxenZPdmdUU2xlcHc0YUZVMmphdVIrRmloVEYwc3FHOW4yRzRWTFlFK2RDaFNsUXlCMEhaeGV6eGNwTFZxaXVCclYwRnBZMDcvWVcxcloyUmxQNERJWGl3MFB1TVAyanpPNkFGcFpXZUpVc3k2MkxaOUJvTk5nNk9GR3FZazNhOS92QTVIVmVmZnNqZGRwM2JvN3RXR3ZVTEtKMGxib01HRGVkZ3U0ZUZIVHpNSm5hZUdTcjBzWHdyVTkveERiajNKNFErNURmZjhpODQ5MzVuWStKZXhTTm01Y1BMYm9QeURWenQxYnpUdmo2VjJQTGtwK0lleFJEeDdkR0FGQ3ZUWGNhdEgvTjVQVUxGU2xLUVRjUHJHd3kvMzMyR3ZFTlcvK1lvOVJIMCt2cE92Z1RiR3p0U1UxSmZxcnp1SVdsRlFNK244bmNMd1pqNStCRTcxSGZxZWRLQXh0YmUzb00vWnh0eTM0bU91dytlbjA2bHRZMmxQQ3ZTcXVleXNWUTZTcTEwZWtzc0xWM3BIeXR4dFJ2M3hOUG45SWtKeVZ3ZVBPZlZHM2Nqb1hmRGljMDZCYnQrdzZqZnJ1TWY4dDZQUnNXL2tpM3daL3k1MC9qdVI1d0FpY1hWMm8xNzRSM21VckVSa2NhM2J6UmFEUzRlbVJlS0pyTGJyYTBzcWFZWDNraVEwTnc4L0toUThibkxWQ25tbmZ2M3Qxc2xwYXRyYTNKMzRVS0ZTb3dZOFlNOVNiRUYxOThRVkpTRWs1T1RqZzZPbUpqWTZNR3VtN2V2TW55NWNzWk9IQWdvYUdoMk5qWU1HVElFRjU3VGJrd25EbHpKbGV2WG1YMzd0MWN1blNKc0xBd0VoSVNTRTVPSmpVMWxXYk5tbEcrZkhuNjl1MnJGcHdQQ0FoUU8rZUtaK2Z0MXBWSVQ4c3NjekgwMWJwRzYyZFB5UG5memRRVmU2aFkwM3dkMGF3MWtkNzU1SHQrK1hZMEFTY080dURrVE5lM1BxRDd3QkVjMzd1RjM2WitTZURWQ3pnWGN1ZjE5OGJRb2RjN1JzZlo4OWNLZHE1ZHdwVnpTb0RCbzNnSnV2VC93Q2dBazcxT2t1SDVzNXkrdFdmam4rcmZycHFOV3hNVi9vQTcxNVZzMmJVTFo3SjJZZWIzakVVL2ZzbWlINy9NZkw3bnN0RlkwdFBTbVBINVVFcjZWekg3ZnM4ZTJjUGdjVk5NQW9hYmw4L255dDhuS2VEaXhzR3Rhd204cWdTVFQrN2Z6cTByNTdHemQrVGJoUnZWNHZIdmo1K0pwWlUxcXhkTVovM3Zzd2s0Zm9DcEsvYW94N093dEtSU3JZYWNPcmlUQTF2WEdIMm0rek9LemRkbzJETFhvSlpoMmwrcDhsVnAwcUVuaTZaOWxiSC9xaHdEU3MvYXN4aUQ0ZVpnaWJLWlFkQWpPLy9LZVFlTkJySk16VDJ5OHk5bWZUV2NjVFAvb0d5VldqbnZsMFgyNEZYdlJxYjFZVVgrcDlIbmwwbmNJbDh6M09GNzBWazF0eTZkUlorZWJqUU44SjlJUzB2bDltWGxEcHQzMlVva3hjZGg2K0JvOW9JVGxMdmRWdGJLRjllRkU1VXZMbDBHZmF4T3E4dE5UR1FZNnpMYXRQY2RrM21obUJnZnEwNy9pNGtJZmFKajVTWTlMWTIwMUJSMEZwWTVkcHd4WisydjMyTnRhMGZKOHRVcFZiR0cyV3kycktMQzduUGovRWxxTkgyeG5XSm1mTlNINEZ0WFdMcDBLV1hMdnBqZzJkYXRXMGxQVDZkZHUzWlB0UHlmU0U5UFZ5L0MwOUxTMUNtRC95YlArdndTY2YvOHUrVDFBQUFnQUVsRVFWUXUxcmIyT0dRVUxUZDBHWFgzOHM3eDM3aGVyeWNwTVI0Ylc5Tzc2WUVaeGJPOWZNc1M5ekRLYkVNR1VPN1VXMWhaNWZnYU9URmtKRmxZV21IcjRHaFN1KzV4MHRQUzBLUFBjVDlEaHBTMWpkMFRGZGROUzAwaE9VbXA2NU8xb1B5TG9OZW41L256ZkI3aVl4OWlhKy93VkdPTENyMUhBZGZDT1FiWkloOEVrNUtjUk9GaXhsMjdFaFBpc0xHMUp6a3hBYjFlajdXdG5ick9NUDBXNE03VjgyaTFXcU1wb25ldUtuZk5zeGZoQitYMzNOV2p1UHJ2Smp0RFBiV0Nia1d3ZHpLL3pUOWx5Q1o3R2JPSGtwS1NqRzRBL0Q4OWZQZ1FKNmVubjY2VFg3d3MzeTJmUkdzL0c2T2dWbDdNM1hJbXgxcERoc0JTOFZKbGlReTlielIxQytEVnZrTll2M2dPK215Ri8zLzhjeThWYWloWm1XbHBxYlR4TTMvVGJkVDM4MmpkcmEvUmEyV1hOWkIwKzlvbDNtNnRURGw4LzZzWmRIelR1QjduaHNWem1QbUZrdUU2NHJ1NXRPM1IzMmo5b0xaVnVYVkZPYzhzMkhHZVMyZU84Y1BvQVdaZk43dEZleTdqNmEzY0xJcVBmY2czdzNxcFdWOGZmVCtmVnQweTZoRmVQTWZRVit1U21wcENNZC9TZkRKOUthWEtWMUdQcytldjVYejd3WnRHeDI3MzJnRDIvdlVuOFZreXRuUGlYNjBPMDFjZE1BbzQxbXZaa1JtZkRVV25zK0RQNDNkeEtsaUl4UGc0dXRYMEpDa2hua1Y3cjlDM1NSbDErNnhGMjJNZlJ0TzloaWVwcVNtOC90N0h2RFZxQXIwYmxlTEIzZHNVTDFXVytkc0RjaHpMNHdyQlAybWgrTHlPd1hCY3cvVERwTVFFZHF6NW5ZMS8vSXBPWjhIWDg5ZFRvMUVyOUhvOWJ6YjI0OEhkMjd6ejZROTBHL0FoZXIyZTl1VWNTVWxPWXZtUjI4VEhQbEl6QVp0M2VvTmQ2Ly9BdFlnWHN6Y2NNNXJLbVZPbWxxZDNTWFE2SFVFM2xhN01Ic1ZMb05GbzFTeS8vRkJUNjdlSkk3bDA2aURUcGsyalljT0dqOS9oUCtqbCs2WW54UDlSaVhKVm5qcWdCYURUV2VCYnZocSs1YXVoMDFsZzUxZ2cxNHNUUTBBTG9QL1lxZlFmTy9XSmcxQUZYTnpvTytZSG80QVdvQWEwZ0tjT2FJRXlaY25TMmlaUEFTMkF6Z05IMDY3M1VNcFVyZnZZZ0JZb0Z6UXZPcUQxc21qVHBvM1p3RlZPeS8rSnJCZTgvOGFBMXY5RG9TSkZqUzdNdFZvdGhZdVd5UFhmdUVhak1SdlFBdkFwV3htZnNwV3h0TExPTWFBRlN2YmtQd2x5V0ZoYTRleGFHSWNDQmZNYzBBTGwzMzV1K3hrNlFqNUpRQXVVYkRGYmU4Y1hIdEFDMDlwaUx3czdCNmVuSGx0QmQ0OWNzOFpjTXJvOFptZjRQYld5c1RVS2FBRkdtYURGUzFjd0NtZ1pscGtMYUlIeWU1NVRRQXVVR21SRlM1Wjc1Z0d0bDkzekNtZ0IvNm1BVm42ejdWb2lPMjZtR1AwM2FPd2tkZjJHODFGRzY1WWREbFRYT1RnOXZvUGxuZXVYYWRHNUZ6TldIelNxTzdWdTBTemE5WHlMR2FzUDBxaGQ1dlRYZlp1TUMzNzdscTNJOEc5L1p1YWFRM3owdzN4MSt0eUd4WFBVYlg3ZWVKTHkxZW9hUGM5ZXc4bmJyeHcrZnNwNVk5T3lYNDBLNE92MWVqWXRWNmJCMnRvNTBPUVY0dzYzNTQ3dVV3TmFCb2QyckFlZ1VidHU2bWRqOE1HRVdVYWZtU0dnZGZOeUFFTTYxVkVEV3ZWYmRUSXFERi9TdnpJRFJuK0ROaVBRTWF4ckE2UDNXYnRwT3dhTS9vWTZ6Wlh2cXBaVzF2VDk4QXRlZTIrTTBXZG96cnZqSnRQbnd5OU1sdGR2MlJHTlJrTmFXaXFIZG13QTRQamVMU1FseEZPaVRBVTE2OHVjUTl2WGs1cXF2TythalZvWi9mL085Y3NFWHN0OUN2K3o4RS9IY09IMEVkNTlwUVlmZEd2SXhqOStSYXZUMFgvVUJHcGs3SHRpM3pZZTNGVXlnQTMxc3lJZWhKQ1NuSVNkdlNNdTdzWlpWdStQbjRHN1ozSEM3d2N6YVVRLzlIbzlXMVlzb0tXdkpXY09LODNFZnB2NkJiMGJacFlubUxIbUlBdDJYbENmLzdCa096UFdISHpxejBTOFhGN09iM3RDQ0NHRUVFSUk4UzkxK2F4U3A3SndVVytDYjEzbjZPN01USm40Mk15TUlIc241OGNleTdXSUY0UEhUYUZjMWRxOCsybm1UVkFYdHlJTS9XcUdzbnhjNXZJSHdYZlV4enFkQlhQK09rRzcxd1pRcWtKVi9LdlZwYWh2YVFCdVg4L3NXRnZTdjdKUmpjU1MvcFhOMW1ucTFFZnA4SGZ6Y2dCN04yWTJWdG0vZVpWYVI2eEQ3M2V3dFRQdXlybHN6aVNqNTJucGFkek9DSmEwNm1xY09aV1REWXZuOEg3bmV0eTlwVFRPNk54dktMV2J0ak1KNE52WU9mRGxuSlU0T3J1UWtwekV6QytHOGNOSFNrYVluWU1UUFFhT0pPaUdNdTJ4ZGJjK3VMaDc4UHJnTVl5WnNwQlZwKzdsK0YvWHR6Nmdlb01XSnVOeWNmZkF2Mm9kQUE1dVZhWWNIdGlxMU0yczM4cDg5MXNEUXdEU3p0NlJjdFdVWTlSbzJFcGR2My96cWlmNmJKN0dzeHBEZWxvYTh5YU41Yk9CblVsTlRlR1BXUlBWZGVlTzdnUGcwbGtsODdKMHBlcEdOMXBBYVNRMWNwTFNzT2JVd1oxcy9PUHh6V3VHdmxwWHpZSURHUGw2QzVQcHZ5TC9rNkNXRUVJSUlZUVFRanduU1lrSmFoZEJld2NuUnI3V2pNOEhkV0h0Yno4QnFJV3p0VG9kZGsrUTlWck10NHlhYVo4MXU4WGJ6MS9OdW5JdDdLVXVUMGxPVWgrbnA2V3hlc0YwQnJXdHlpdmxuT2pmM0YrdEkyVm9KcEVYcmJyMXdTMmpCdTdzOFNPSWpnZ2xPaUtVV1Y4cEhRZnRIUXZRWTlCSWsvMUNnMjhiWlEzcnREb216RnZQMjZPL3hjdkhqNURiTjh3V2lqZjhGeDBSaXIxVEFaS1RFckd4cytmRGIrWnc3ZndacG81OWg2MHJmMVAzTzNWd0o5UEh2Y2VzOGNQNWRQb1NwVHVlVGtmRE5wazFJN2V0V2tSdzRIVzBPaDA5Qm4wRWtORkZPaFVyYTVzYy8wdUlqODN4YzJtUWNmelRCM2NSRXhuR3NkMmJBYWpmNnRVYzkza1VIY25wZzdzQUtGR21BcmV2WHVUR3hYTTRGU3lrQm53T2JGNmQ0LzdQd3RPTW9VYWpWdXk0bWNMMkc4a3MyWCtOeHUyVjdMeWp1emF5L3ZmWjZzOVRvOUZ3Yk05bWtwTVNPYmhWNlg1WnVVNFRzOGVzVnI4NWJicjNvOXZidzJuZHJTOHR1L1JtN2Rrd0t0VnVCTUFiUThZeWQ4dHBkZnY3UVlGcTUwT0FCOEczcGZQaHY1QVVpaGRDQ0NHZUU3MWVUMXBxaXRtcGZIcTludkNNUXR6MkJWeU1HbUlZYjVmT3c4aHcwR2dvNE9KbXNqNHE3RDdvOVJRbzVKN242Y1QvWm9rSmNhUmsxUHF5ZHlxWXA0THZpUWx4QkYrL2hLV05MY1g5eWh1dHUzWHhqRktieGErOHlSVFVSOUZLaTNhSEFpNW9OQnIwZWoyeE1VcVhRRWZuUW9CU3N3MjkvckUvcTdTMFZJNXRYNHRHbzZGdW05eW53T1RrUnNCSlBIM0xtRXdOMWV2VENiNXhtZFRVRkh5ZVllZExJWVI1MjFiK3B0Wm5ldk9EejlpK2VqRkhkdjdGN1BIRGlYc1lUZWxLTlFCeS9EdVFuYzdDL0NWZDF1WFpzMTRNNW4zL0NTdC9uWXBHbzZIOUd3T3BVTDBlYTMvN2lTdC9uelM3L2VOWVdkc3c1UE9wZkRtNE85RVJvWHcrcUFzQVVlRVBBQmo0OFhkbS8zYjVWYWhPalVhdDFNQWV3RnN0eXF0anpDNTdvZmhXWGZ2dzBRL3ppUXk5VDgwbWJmRHg4K2R3eGxTL1dWOTlTT21LMVhFdTVNYmswVzhENE96aVJyWDZ6Wm01NWhBWFR4OVZweHMraW81ay92ZEtVeVFiVzN1K0g5V2ZoUGhZUHAyKzlJbTZQT1pVbzZsQjY4Nzg4dTFvVWxOVFdETHpHeExpWXluczVXMVV6eXU3Zzl2V2taYVdDbVJPNWNzdThOcEZnbTVlcFZoR2R0Mno5aXpHb05Gb0tGelVoK0hmemxHenZnSk9IS1RIb0pGY1BIMlV1RWN4bkQ2MGl4VS8vOEQrTFVxQXJHR2JMam1PYWNSM2M0MStueDBzcmRTQXFKVzFEWFlPVGlZL0IwT05yU1g3cjFHNHFNOFR2bnVSWDBoUVM0Z1g0UGpPZFZ3NmRaQXFEVnBUdVg1TGsvWGZEVlpTa1FkK01ZdENSWXFhUFVaa2FBZ0x2djR3VDYvNzFyaHB1TGg3NW4zQVFvaW5GblQ5QXV2bVRjYkYzWk5lSTc0eFdaK1dtc0xrRDVSYUtPMzdES05SeDE1bWo3Tmp4VHgyclpwUHVlb042RGQyaXRHNksyY09zK0NiNGRnN09qTnUzbWF6K3h1S2FodG9kVHBzN1owb1V0eVhjalVhVXJ2RnEwYWRBTE03ZjJ3dngzZXVKK2o2QlJMalk3RnpMSUJQbWNyVWI5Y2oxNXFGWnc1c1pmbjB6Rm9qdzc3L0hTL2ZNamx1UDNYNDY0UUZCK0pmc3pGdmZ2UmRqdHM5aWF2bmpyRms4c2NrSmNSVHNVNVRlbzJjK1BpZHNqaTJmUzJiRjgra2dJc2JvMmF1Vk9za3hrU0U4dHQzbzBpTWo2WGRtKy9UdUZOdm8vMitmbHVwalRkaHlWNnNiR3hKU1VwVWx4bUtXMy9Tc3g1NnZaNnZsKzdEMHRvbXh6R2twYVN3ZnI3U1JmZWZCTFZTVTVKWitOMUlDaFJ5NTZNWnh2VjB0aXlkemI1MWl5bFF5SjB4czlZOFVYMUVJY1EvRXhzVHhlL1RKd0JLMGVwNkxUcFNwMWw3UGgvVWhSdVgvcVpCbTg3Y3pHaEc1RmpnOFZNUG45YTJWWXNBOEs5YWh3OG16QUxnajlubXo3bFpBd21wS2NrNTFscXMzL3BWMnIwMmdNM0w1M1BwVEdZaC8wWnR1OUx1TmZPRjMyczNhMHVkWnUyTmdsci9SUGVCbVowa1AveDJOb05mcVVWTVpCaGorN1hIeWRtRjhQdkJXTnZhTVhMU3IyaTBXcHdMdVZPdlpVZDFIeXNiV3hJVGxReTErTmlIbkQ5NTZKbDBHQ3hTekllUy9wVzVjZkdjbWpsV3IyV0hYUGZKWHZzc0ovczNyNkxYVU5QQTM3UHdMTWZ3TUNwU2ZXeHBhVVc3MXdiUXFGMVhibHc4eCtsRHUvaDkrbmdBS3RkcGpMZGZ1UnlQazFPQU5xdXBIdy9pUkVZMlpGYkR1alkwdW9tVXRYNmR5TDhrcUNYRWM2YlhwN052L1JMQzd3VlIwTTNEYkZBckt1dytBT2taZDBiTVNVdEpOdHRlUFRkcEdXMlNoUkRQWCtEbHY3bDcvU0ozcjEvRXUzUkZHcnp5V3A2UGNYelhlbmF2WGdEQXBWTUhqUUpVNzAvNmpUVy9LQmNpY1kraUdkdXpudEcrZzcrZWF6WUxKejB0amJpSFVkdzRmNG9iNTA5eGFQTUsrbjA4aFNMRlN4cHRsNWFhd3ZMcFgvRDNrVjFHeTJPakl6bC9iQS9uaisyaHlhdDlhTnQ3aU5teG56dTAwK2g1d05GZHVRYTE0bU1ma3A2ZWprYWpCSStlaEsyOW8xRkFMajA5blQxckZySno1WHkxODFqQTBUMTgzTDJPMmYwbnJqaXNmdG1kUEt5SHVseXZWenFIeFVTR01lV0RubGhhS2NHbmhMaUhKTWJIb3RGb09MRnJBeWQyS1ZrQlF5Yk81L2RKbzlYOXA0L3Vnd1lOZWpLTEprOGUxb01oRStlcmhaUTFaakxIVWxPU21UQ2dMZFkydG95YVlYcGhrVDFBbVoxL3pVWnFrNUViNTArUmtwUklzWkwrVEJ2Wmk5U1V6THZZU1lseHl2dUxDT1dIWWQyeHNNaThVQjAxNDArRUVNK0dQajJkNzBiMEl5WXlESUErSDN5T1ZxZERxOVB4eFp5VlJJYy9vSEJSSDg0Y1VvcGVPeFp3VWZlZFBYNDQyMWN2WnRUM3Y5S2dkV2V6eC84bkRQVzc3dHk4d3FtRE83bHk3Z1Izcmw4MnUyM1d6TEdWdjA2bFZQbXExR3pjMnV5MlZlbzJZZlB5K1ViTEdyVHBuR05Bb2xuSDEwMldtY3Q2TW1UY2ZEQmhGcS8wR21UMldBWnVSWXJ5MWR6VmpIcTlCWkdoOTRnTXZRZkFxRW0vNXRoUjB0ckdsaUZmVEVPZm5rN2hvdDY0RnZhaVVHRVBvc0llNURpdW9CdFhuaWlMcTBIcnp0eTRlSTdFZU9XY205dlV3NWlvY000YzJRTW9IZndXN1RIK21RVGR2S3Btc2oxdFVDdjhmakRiVi8xdXRLeWtmMlZjUGJ5ZWFnd0pzWSs0Y2ZFY2VyMmVCM2NEK1gzR0JIVmQxWHJOc0hOd3dzN0JDVGVQWW1yQUQ2REhvRkgvK0wxY1BudWNiejk0azRkUjRZVGZEelpaSDVseGpTWCtYU1NvSmNSekZuQjBEK0gzZ3JDMWQ2UkZkeVVGT3FjTEUwUFdoa0ZPMlJ1R08vNFI5Ky95L2RDdWdQSEYyZU11ZklRUS8zLzEyL1hrelA0dEJOKzh3dWJGTS9FcFY1bWlKWE8rRTVtVlhxOW4wNkxwSE5pNERJQ0tkWnR4K2RRaFVwS1RxTmE0TFlueGNTeWFOSXFIa2VFVWNIR2pZdDFtSE55MEFvQ2F6VHRpNytoTWdVS0ZqWTdwWGFZU3J3NzhpTlNVRk80RlhtUC9YMHNKRDdsRFZPZzlGazM2aU9GVGx4cDFidjFyNFRRMW9PVmR1aUlOTzd4QkFkZkNoSVhjWnRmSytVVGN2OHZlZGIvajdGcllKSk1vTVQ2V2ErZVU4MVNoSWtXSnVIK1hnS043YVBQR2V6bSs1NlNNTC8wQlIvY1FjSFRQRTMxT1djK1IxODRkWjlQdjA3bDMrenBnNkJab1BNVXZPVEZCblNKb2FXMkRScHQ1c1pYVFRZUG84QWNteS9SNnZkSDI2ZWxwUk53UFVwK0hoOXd4MlNjczVEWlJZZmZVNTQraUlvenVIanNXZEFXVXo4NFFrRk9PbmM3a1lUMG9VYTZLT29WU3I4OE12R1dkVnBuMS9mNTlXQWtxK3BTclRNRFIzYVRtY0pNakt2U2UyZVZDaUtlVG5wYkdsSThIY1d5UGtrVmJvMUVybXIrYStaM08yc1pXblJiMUlGZzVueFJ3Y1ZYWGIxNnhnS1NFZUhhdFcvWk1nMW9WYXRUbjdKRTlQSXFPNU9NK2JiRzJ0YU5vQ1QrMTJIcFcxZW8zVnpOM0ZreitEREFOOEZ3NGZZUkZVNzlVdTlGbDllMEh2ZG01ZGdtOWhuNktmelh6TnhlZWxmUzBOTTRjM3MyYWhUTk16bmZyZjUrTnBaVTF0WnEwd2RMS3VFTnBiRXdVdm1VckVuWXZpRHZYTG5GeTN6WkNRNEtvM3pyM2d1NVBva0dienVxVVNhZUNoYWhZczBHTzJ4N1lzbFk5OTJmTkpETW81bHNhSHo5L0FxOWQ1T2JsQUlJRHIrUGxVOHBrdXljUmVQVUNQNHcyenFCNzg0UFBjSEh6ZUtveDVEUmRzV0t0aHJUcTFrZDlmbUxmTm01ZnpleWcrUFBYSTdHeXRxRkszU2FQSC91MWl4emF0bzZibHdNQTFJWUxteTQ5d2lwTDlyTk1QL3gzazZDV0VNOVJlbm82TzFZb25UcGE5aHhFNUlOZ3poM2FvZHlseTNMeFlmampxN093TkxxamxmMkN6TUNRVVpDV0piTnI2bkRUTzE1Q2lCZEhxOVhTYWNBbzVvMGZSc01PYitDZWh5OVZHbzJHMkpnb0FNclZhRWpiWGtOSVNvam5VVlE0dnY3VjhDeFJtc05iVnZMMzRWMTBlR3Nrbmo1KzNMcDBEdEJUcW1KTnFqUm9aWEpNYTFzN1BIMlUraGZGL2NwVHBVRXJmdjFxS0VIWEx4RDVJSmlUdXpkU3I2MVMxRFhrMWhXT2JGTzZHNVh3cjhyQUwzNVM2MWNVOXl0UDJhcDFtVGFxTnc4anc5bjZ4eHlxTlRidU5uWGh4SDVTVTVMUmFEUlVhOXlPSFN2bUVoNXloM3UzcitQaGJmb2xQRDA5bmVTa2hDZitmTEtLaVF6anQ0a2pDYmwxUlYxbVlXbEY3NUVUallLSTE4NGRaOVVjWlJxb3JiMGovY1pPUWFQSkRBaE5XbldNNDd2V3MyLzlFZ1o5T1p2a2hEajFSc09rVmNjSUN3NDBlbjc3YWdBclozM04yNS9Od043Um1VL21ibFJ2S0JpbUh5WW5KdkJaN3licVBvYXA1Z0RmdldkOHgzN2NyNXV3emFHZVRsakliUXE2ZXpEeHp5T0FNbjF3NzlwRlZHL2NqaDd2bTdhVFQwbE80dnl4dlFENFZhcWxMamVNeTV5eFBlb3E5YjZFRUU4dEpqS01pUi8yNGRSQkpianNXZHlYajM5Y2hFYWo0ZFRCbllUY3ZvR3RuVDA2QzB1aXcwUFp2bVl4QU82ZXhkUmp0TzdXbDUxcmw5SzBRdyt6ci9GUGpabzBsKzgvR3NERjAwZnhLRjZDSVovL3lJcGZKcHNOYXJYcDNvODcxeSt4ZmMxaTRoN0ZxRFdVNGg3RmNIRGJPamIrTVZmdDZnaks5UGJYQjQ5Qm85WHl4NnlKcEtlbGNYenZWbzd2M1VwSi84cTA3UEltZFpxMS84ZkJtS3hTVTVLNWRQWTRnVmN2Y1A3RUljNGMzcTNXOFFLbEU2U2RneU4zYjEzai9NbERuRDk1Q0RzSEp5clZha2o1R3ZVb1hySXNWZW8xWmNPU24xazQ1WE9UNDlkczBrWjliQWlRNUpXUG43OGFNS3pUckgydXRSU3pUdnZMcVVOaWc3WmRDTXpvRUxsL3kycGVIenptSDQzcmVZekJ5dHFHb2lYOGFOS2hKOTBHZktnMk1OaSs2bmQrL0hRd3Fha3BPQmR5Sis1UkRFRTNyL0pScjViNGxxMUk3YWJ0K0dUNkV0dzlpM0g3MmlYMDZFbEpTaUx1VVF4MkRvNzhPWGVLMlNtU2V2bjc5WjhpUVMwaG5xT0RHNWNSZWpjUUw5K3kxRzNUamJsZnZzZXRpMmZ3TGwyUjk3NmRwMjVudUJBYVBtVUpibDQranoydXVZeUN2RTVORkVMOC8zbVhxY1FuYy85U0MzVW54R1cyYlUvTE1oMHNKVG5KYUoxR282SFY2Ky9nNE96Q2diLys0TkxKQStvNlEyREdZTW5rajQyZUw1djJtZG1nVm5iV3RuWjBmWGNzMDBZcGRhRXVudHl2QnJXT2JsK3JidGV4LzNDakRsV2dGRjV2OG1vZk5peVlTbUo4TE9lUDdhRjZrL2JxK3I4UDdRREFzMFFacXRSdnFRYjNBNDdzTWh2VVNrcUlVeCszN1QyRWVtMjZQM2I4QURwTFMzUTZDNHI2bGlYazFoVjh5bGJHenRHSml5Y09NRy84Kzd3ei9tYzBHZzA3VnZ6SytXTks5cGVIZHluZS9HaVNTZjNDNU1RRWptMWZTM2pJSFpaT0hrdVhkOGZtK0xyeHNROVpOdTB6b2tMdmNmRkU1dWRtWUFoazVVVk9GenRhclZZTlpuM1dxNGxSOE8vVXZzMmMycGRaUzgyUXhYdjI0SFlTNDJPeHRMWXhlcCtHYVpIbVNFQkxpR2NqSmpLTVFXMnJxZE9lUEwxTDh2MlNiUlRJeU1hTWVCRENqTStHbXQyM2FZZk1hZXJ2ZnpXRDk3K2FZYlErcDZMa2VWbGV1S2dQVTVZWlR5dXYzdEMwTkFZbzU2VjN4MDNtM1hHVDFXVXB5VWtNN2xDVGUzZHVHVzFib1VaOTN2djhSL3dxVkFXZ2J2TlhtUFhWaDF3OGZSU0FHeGZQY2VQaU9kYi9Qb3M1ZjUzQTNyR0EyZGQ4VWxxdGpqa1RSbkR0L0JtajVYWU9UblRvTllnM2hvekZ5dHFHVmZPbnNYcitkS0lqUW9tUGZjalIzWnM0dW5zVG5zVjltYmY5Ynp5Syt3SmdhV1ZOOFZKbEtWR21JaVhLVk1oeklmYWNmZ1lMZDEwMHV6ejc5ajhzTmEwSGxWM2ZENytnNzRlbU56SWVONFluWGY4a3pJM2hTWTg3ZWZUYmFrMDNONDlpVEZxOGxkU1VaT1pNR01tWnc3dTVlVGxBemNBeTU2TWY1bE9pVEFYMmJWcUpwWlUxbFdvM29rYWpWc1JFaFBGS2VmTy9UNzBiK1prc2V4YWZnM2l4SktnbHhIT1NscGJLamhXL0F2QW9PcHpKdzdvVGNmOHVGcFpXdkRwbzlHUDJ6cDFNUHhUaTViWnc0Z2d1bnpxa1BoODFmUVZ1WGo1ODJiZUYyZTIzTC8rRjdjdC9VWjliV2RzeVllbGVhcmZveElHLy9nQmd5TGZ6emU1ckVCVjJqejkrSEplbmNYcjQrT0hpN2tsa2FJZzZiUS9nNWtYbElzSFp0UWllSmN6WHdTcFRwYTc2K1BhVkFEV29sUkQzaUd2bmptZHNVd2RYeitJVWRQY2dLdlFlQVVkMzArcTFkMHlPWmFnM0FzcUZSVXBLa3NrMjJWbGFXcXZCdGc3OWgrTlhwVFlWNnpRalBTMlZYOGUvejYyTFo1ajF5UUMxQTZKT1owSGpUcjFwMGVOdHM0WFJyV3hzR1RCdU9yTStmUnRudHlLNXZuWnFjaklXRmxaVXJOdk1LS0RsNXVtdFBnNEx1WTFHbzhIVm83aTZiTmdQaS9tcVgwdDBGcFo4dS93Z0FKKzgxb0MwMUJTME9ndFd6UGdTZ0pUa1JLYVBWcVpxR0tZZjVzWGh6VXBkck93QkxIUFRJb1VRejFZQkZ6ZEdUMTdBbDRPN1U2bFdRejZldWdoSDU4eGFXWlZxTlZJZjYzUVcyRG80NGxHc0JOM2UvcERLZFJxL2lDSG5pYVdWTlNNbXptVjA3MWJvOVhyOHE5WGhqU0ZqcWQyMG5kRjJwU3RXWi9xcUF4emR2WWtWUC8vQStaT0hzTFN5NW92Wks1ODZvQVZLd0czd1oxTVowYk1wTm5iMlZLclZrQWF0TzlPNGZUZWpXbUN2dlR1YUx2MkhjWERiV2c1dFc4KzVZL3VKaVF6am5VOS93TkxLbWhvTlcvTHJ0bk1VOHkxdGRBTW42RVptOXUvYXMyRkdyeDBjZUoyaHI5WkY1RTJkNXUzWnZ2cDNLdFJzd0xnWlMzRng5d0RnK3lYYkNMeDJrU003Tm5EeDlGR0NiMS9uVVhSVVJoZmpKTkxTVXJHd3NLUitxMDQ4Q0w2RHQxODVxamRzaWEyZEF3QjcvbHFPYXhHdkYvbld4SE1tUVMwaG5oT2R6Z0t2a21XNWRmRU1EeVBEMWVXdjlQMkFxMmVPTUgzVW15YjdaSytwWlFoZW1Xd24wdytGK00rWjlZbjVEbEpQcTZDN0I1R2hJU1RFWm1hS3hXUk00WEFwbkhQMzFLeUJuOWlZekE1SEY0N3ZVODlOcGFzb05WUktWNjdEc1IxckNiMGJ5SU9nbXhRdTVtdDByTVQ0V1BYeGhnVlQyYkJnNm1QSFhiZDFOMTRkK0JHZ0JLUktsSzFNd0pGZFhENTltTERnUUFCU2toTFJhRFE0dXhXaFdaZCt1SG41b05XWmZoVTZzMzhMeXpNQ1NxQUVmODVsWkp1QjZZMkNid1lwQWJ5d2tOdnFPbk5GK2JPYTlja0ErbzVXaXJqckxETEhvRTlYNnBkb3RUcWl3NVhNRHIxZWJ4U0FNbVRpR21xZVRWcDFqUDBibHBLU25FVHpibThaWlhCZE9uV1FrTUNyUnE5dGFFTHl1STZMUW9obm8zckRsc3pmL2pmdW5zVk4xaFVwNXNQMjYwbWcwVHhSVjdlWFVaVzZUUmp4M1Z4S2xxdXNabWJscEU2ejl0UnAxcDZnRzFkNEVIeWJrdjdHNThySmZ5aFROTE5PdmN4cTB1S3RBQlF2V2Raa1hjV2FEVml3OHdKRmZVcVpiYjVoWUdWdFE3T09yNnZGNlNNZWhGQW80KytibzdPTFVkRFJvSUNMSy8xR2ZBV0FnNU54VjByUDRyNE1HanNweDljVDVqVm8zWmtmLzl5TGY5VTZKajh2SHo5L2ZQejh6ZTZuMSt2VndKWnYyWW9tM1NtYmRuak5LTXRSL1B0SlVFdUk1NmpqV3lOSWlIM0VydFVMdUJGd2tzcjFXMUszVFRmMnJWdHNWTnczcjJUNm9SQXZ0eTZEUGlZNU1kNGtVRDF1WHVaVXNkU1VGTFhHVW92dUE2alR1cXU2TG11dEo0T1BaNi9MOVRVakh0emwxNi9NVDJuSlRWcXFFdkN3c016TVhqSUVwWjcwZ2l2citjeFFvTnphMW83aVpaUXZucVdyS0VFdGdMK1A3S0psdHFCVzF1bUhUOHJTV2luMmUvYmdkall1bXM2anFIQ2o5YmIyamxTbzA1U28wSHRjRHpqQm1sOG0wZTI5VHlsUnJvckpzV3pzSEl5eXJQNko4UHRCeEVaSEdpM0xXbERlenJFQUtjbEtCcHFobXlKa1R2dlQ2blFNbWJoQVhmNG9Pb0tiRjA3ajRGU1FraFdWd3J1ZjlXcWlydC94NTYra0pDbEJyYXl1LzMzYzZIbHFTckw2R3VONlBUNExKS2ViS1VLSXZERVgwRExJTFFDVFg3VHAzaTlQMnhjcldZWmlKVTB6ZngrWG5WYXRmdlBjajV2SGFZS0FHdERLalZQQlFqbDJHSFIwZHFIN3dCRjVmbDBCNWF2WGUveEcyV2cwR3JVbWx4QWdRUzBobml0UG45THMzN0NVR3dFbktWek1sMjZEUHlVMUpabkdyNzVKNDFkTk03Vnk0K2JsWTNLeGtkUDBReUhFaTFXZ2tMdlo1WTdPaGRUSFdic3pXZHZhRzYwekozdGg4V2NsUEtOcm4zT1dib21Pemk1RWh6OGdNalFreC8xaUlrTFZ4MDR1Ym9CU2ErcGFSbENsU1BGU1BBaTZDWUM5WXdFMEdnMTZ2WjZBSTd0cDJXT2cwYkdLKzFYZ3kwVTduMmk4NDk5cVRYcGFtdHJscUhUbDJtcW1sNDJkQTJXcjFhTkM3YVpZV2xtelpla3M3dCs1QVNqZEFsZk9tc0RLV1JPTWp2ZkpMMzlScmtaRHl0Vm9TR1JvQ0F1Ky92Q0p4bUV3Zk9wU2RCYVdUSGk3TFpBWkZCclRyYlk2amRTUXpaVVFyMlRER1lycVo2MWpaVGgvWHc4NFFVcHlFdnAwUFgvOE9BNWYvMm9VOHl1UHp0TDRDMzFhU29wUklOTEF5N2NjVnRhMmF1WlcxbHB0b0RRa3NiRnpJTzVoRkc2ZTNvU0YzTWFoUUVFUzRtSkpTNVU2STBJSUlZUjR1VWxRUzRqbjZPQ21GV3o2WFNueStTZzZnZ2x2dDhYUnVSRDl4MDR4eWVBd0ordkYwZU9NN1duK3prZmhZcjZNK0hGWkhrWXRoSGdaalpxK0l0ZjFrYUVoTFBobWVKNk9lZlBpYVRXN3lMZDhkWFY1Y2I4S1JJYy9JQ3IwbnRucGdnQlh6eDVWSHh1bTNwMC90a2R0QjM3N3l0OW1wMWsvQ0xwSldNaHQzRHk5U1V5STQxRmttTWsyT1hIMUxLNGUzekNOenM2eEFLOE4rd3BIWnhlS2x2TG41b1hUSFBockdWZk9IQWJBM3RFWkczc0hvK05FM0w4TEtOUEVMYXlzMU9WcEtjbDV6bnJWNi9WR3o3UFd2MHBKVGpSNmJ1aG9XU0FqQ0ppZVpRcTVvZHZ0OW1XL2NQdHFBQzE3RGxMWGJWditNOEUzcjVDZU1WVXhNU0dPdExSVTdBc1lUNGtCcFJCK2cvWTkyYjNtTnlCektxbUJpN3NudFZwMFl0UHZNeGcxNDAvR2RLdE4wODc5T0xwOWpXVDhDaUdFRU9LbEowRXRJWjZqMEx1Wm5XSGlIOFVBWU85a2VoRWloUGozZXhRVnpvazlHMm5XcGQ4LzJ2OUpBdUY1a1JnZnkvcDVTcVdUbnd3QUFBelFTVVJCVkVjcmpVWkRuZFpkMUhVMW1uWGc3eU5LZDZ5TnYwMmovNmZUaktZWXhqMk1ZazlHME1TaFFFSDhheXFGancxVER4L243OE83YU43dExTNmQyRzlVeStweEppemRxejdPT29YUHBiQW5GNDd0WmVYc2I5UjZXZ0QxMi9XazNadERzYkJVQWxmSmlRbXNtdk1ORWZmdm90Rm82RDVrSFBhTzVzL0p1VTNEaXdxOWwyUG1YTmJBVU5icGh3Q1JENElCY1BWUWFzY1lwbjVxZFRvMEdnMzNibC9uOXRVQTNJdjZVS3lVVWxzazRuNFFnWmZQNGw2MGhEcGxLZUtlRXBUTG1sMW40T2JsVGVQT2ZkU2dsdUgxYmUwZFRiSzJoQkJDQ0NIeUd3bHFDZkVjMVduVkdYc25ad29YODZWUUVTOEt1bnBnWDZBZzRWa3VjcjVaZHNCb243Q1FPMHdiMmN0b1dmWnBPVGZPbjJMRC9NbkVaTWx3MEdnMDJEazYwN0xIMjFSdTBFcXRoV080K3krRWVIR09ibC9EeWQwYnNiRjN5Rk5ReThuRm5kNGpKd0t3ZE9vbjZQVjZPZzBZWlRSVjhXRlVtRnBZM2JDdE9Va0o4WVFFWGlVMUpZVjdnZGZZdDM2eG1ySFV1Tk9iRkNsZVV0MjJUTlc2K05kc3hNVVQrN2w2N2hpL2ZqV0VCdTFmdzhuRmxRZEJ0OWk5ZXFGNi91blFmd1FXbGxiRVBZcm1Sc0JKQUFvVktjcm9uMVlidlg1WXlHMDFheW5neUM2VFdsQlBJaWtoWG4xc1pXT3JQdDZ4WWk0WFR5am5VcTFXaTcxVFFSNUZSM0EvNklhNnpkV3pSMW43Ni9kRVBnaEdwN09nNjN1ZlVyVlIyeHhmSzY5ZFpEK2J0OFZrZjhQMFE0TzFjNVhDd3NYOHlnT1FtdEhsMGRCeGErKzYzd0dvMHlvendCZ1RHWVpHbzZIVDI2TlkrSTFTdytYR2VlVnpMcHpsWjJaZ1lXbWxCdkVBZ204cUhieEtWcWpCK1dON0NBdTVyV1lRRzk3alg3LzltS2YzS29RUVFnanhva2hRUzRqbktEa3BFWGN2YnlMdTMrWGF1V05FUEFnbTh2NWR1ZzcrVk4wbTY4VUhnSVdGNlQ5VFczdEhVcEtUdUhUeUFFZTJyZWJtaGROb2RUcWFkM3VMWGF1VXdzTGRoMzdPNnRuZnNHN2VEK3ovNnc5cU51OUloVnBOY0MvcTgzOTlqMElJODdKT1N6dTRhVVdXNWVsbUM4Rm5sMU5RWmYzOHlUbnVzMlRLV1BWeDIxN3YwYVJ6WC9WNVR0TUI2N2ZyU1p0ZWcwMlc5eHoySll1L0g4UDFnQlBjdkhDYW14ZE9HNjNYYUxTMGUzTW9WUnEwQXVEODBUMXFqYWp5dFV3TC83cDVlbE80bUM4UGdtNXk3L1oxd3U4RlViVlIyMXdEUzltRjNNcHNzVzZWcFl0ZmwwRWZFM28za1BLMUdsTzNkVGNzckt5WS9jbmIzQWc0eWFMdlJwR2VuczcxZ0JPQVV1L3N0USsrd3RlL1dxNnYxYUI5enBseGlmRnhuTnl6MFdpWnVaOVhjbEtDMFhKRG0zbS95c295UTVET0VOUnEwdWxOdEZvdE5adDFKQ1l5RkZmUDRvU0gzS0ZSeDE3NCtsZWoveWRUaVkySlpNTkNKUWgxZXQ4V25GMkwwR2YwOTVCRFRmL3JHUUd3U3ZXYWMvN1lIcW1wSllRUVFvaDhUWUphUWp4SFM2WjhZdEtSQzR3dnhoNlhEWkNha3N5U3lXTzVmdjRrS1VtSkFCUjA5OGlvSVZOSURXcFZiZENhd2tWTDhPZFA0M2tRZEpOdGY4eGgyeDl6Y0N6b3lxanBLN0N4YzhqdFpZUVF6MWhVMkQyajV5WEtWYUhIME0rZktLQUZVTHRsWi9WeHdOSGR4RCtLb2FCYkVVcFhxV3UwWFdKOExPY083VERaeDdPRWFaY3BVQUlvRHM0dWxDaFhoYnB0dXFuMXNMS3pzYlhuN2M5bmNIcmZGazd0M1VUSXJhc2tKeVhpNk95Q2IvbHFOT3p3QnA0K21WMm56bVdaZW1ndXFBVlFzVTVUdFhoOHdKSGROTzNTMSt4Mm9Fenh1M254TkJhV1ZtaTFPcElTNDlVT2lnRE9ia1hVeDQ0RlhmbG81aW9BMGxKVENMcCtrV0orNVlrTURlSHFPV1Vhb1ZhcnBXYnpqclR0UFJSYmU4Y2NYOWVnUS8rY08xdEZoZDR6Q1dwbDc1NFlGbklialVhRHE0ZlNBUzA1TVo2WXlEQWNuRjI0ZUh3L0ZwYVczTHg0QmtDdDYrWGg0OGVyYjQvbXdNWmw3Rm56R3luSlNWU3MwNVEydllZQVNnYWNvZE9qczJzUllpSkMyYkZpTHA0K3BYbnR3L0VtNDB4TFN5VXMrRFlGM1lwUW9VNVRJT2VhV2tlMnJ5WTg1TTVqUHhjaGhCQkNpQmRKZ2xwQ1BFZnVYdDRreHNmaTd1V05lMUZmM0R5TDRlcFJITnVNdS9WUHdzTFNDcStTWmJsMDZpQTJkZzQwNnZnR2pUcjB3dExhUnAwNlpGQzBaRGsrbUx5WVUzczJzbmVkTXJXb1hQVUdFdEFTNGdWSWlIMm8xcUZxK2RvN05PM2M1NGtEV2dCZDN2bVkySmdvdGl6NVNhM0oxN0xuSUtvM2FXKzBYVmh3b0JyVTZ2TE94eWJIeWEwMjFPTm9ORnFxTjJsdjhwcm1EUHBpMW1PM2FkbHprRkVCOU55a3A2Zng1MCttZ1JvQWw4SmVGQzFaRGxBS3o1OC90cGZJQjhHRTNyMUZTT0Exbzg2U0ZwWldWS3JYbkNhZCsxSzRhSWtuZW0zSSsvVERVVFArTk5uZjBzcUdVVFArUks5UFo4RTN3NG1KREtOMmk4NG0wLzBNMHdqM3JWL0M3dFVMMVc2T3RacDNvdk9nTVdpMVdvNXNYY1gyNWI4UUgvc1FWOC9pdlB2VkhPNEgzV1Q1akM4SUNiekt6TkY5NmZydVdLUE1ONTNPZ2g3dmY0Rk9wMU96d2N6WnZ1SVhraExpMWE2TVFnZ2hoQkF2S3dscUNmRWN2Zm5SSkd6c0hOVDZWZ1paQ3hsUFhISFllRjNJYmFZT2Y5MW9XYk11L1NoUXlKMHE5VnNaMVpIUmFEU1oweGN6WGtPbnM2QldpMWVwMmJ3VGdaZlBxVjIyaEJEUGw1ZHZXZHIwR29LSGp4K2xLK2N0UUdLZ3M3QkFteEdNcU5LZ0ZkVWF0M3VXUTN5cEZTcFNGRWZuUWp5S2psQ1gyZG83VXJKQ2RkcTkrYjRhcExGM2RHYlAya1ZxSml1QXpzSVNuN0tWcUZpbkdaWHFOY2ZlcVdDZVh6OTc1bFZXYVdtcGF0SDNKNkhSYUNsU3ZDVDM3MXluU2VjM09iVjNJekVSWVZqYjJPTGg0MGVYZ1dNQThLdFVrNjEvek1haFFFRTY5QnRPbFlhdDFXUEV4ejRrUHZZaFphcldwZWV3TDdGM2RNYXhvQ3ZEdnYrZFJkK05JdnplSFFvVktXYnkyaFV6TXJSQTZSUnA2K0NJbTJkeGRYbjdQc1BZczNZUjlrNEZhZktxNmZSVUlZUVFRb2lYaVVhZnZmZTBFUDhIMWFzcnJlR2ZKa1BnM3l3dExaWG9zUHVBY3VIMnBPdkVQemZqb3o0RTM3ckMwcVZMS1Z1MjdJc2VqbmdLLzViemkxNmZ6cTJMWndFbDg4aloxYlNUblVGSTRGVTh2UDFNQXVTZ1RMY3pCRmpjdkh6K0wyTjkyZTFlOHh1UkQ0Sng5L0toYU1seUZQTXJqNldWZFo2UG85ZnIxZUJZMWhzSS8yUzcvUnVXb3JPd29INjd6TnBjWWNHQnVIbjVvTmZyemY0c0FhNmVPNFozNllvbVdWUHBhV2xjT0w2UGluV2JtZXlUa3BSSStQMjdlSGlYeXYwTi9rc1lzdWhPblRyMWdrY2lucWQveTdsZkNDRnk4OXZFa1Z3NmRaQnAwNmJSc0dIREZ6MmNsNUprYWdueEV0RHBMSElNV09XMlRnang3NkhSYVBFdG4zdXhjb09zdGF1eTAxbFkvbWVEV1FaNTZTaVpHNDFHazJzd0t5L2JOZXJZeTJTWjRlZVVVMEFMeURHclQ2dlRtUTFvQVZoYTIveG5BbHBDQ0NHRStHOTc4bUllUWp3Rkd4dWxFSHBpZk53TEhva1Fpc1FFNVhmUjhMc3A4aTg1dndqeDM1V2NtQUNBbFpYVlk3WVVRZ2doeEwrUkJMWEVjK0hyNnd2QWc3czNYL0JJaElDVXBDUmlJa0t4c3JMQ3c4UGpSUTlIUENVNXZ3angzeFVaR2dLQWw1ZlhDeDZKRUVJSUlWNEVDV3FKNTZKVHAwNEFiRmd3bGVDYlZ5U2pRcndRS2NtSmhOOExZdTJ2azBoTlNhWnAwNlpZVytlOXpvNTR1V1E5djRRRVhpVXBJZjRGajBnSThmK1duSmpBL1RzMytHdWgwam15UllzV0wzaEVRZ2doaEhnUnBLYVdlQzQ2ZGVyRXpwMDdPWEhpQkRORzkzblJ3eEVDRHc4UFJvd1k4YUtISVo2QnJPZVg2YU9rVzVzUS96VVZLbFJnd0lBQkwzb1lRZ2doaEhnQkpGTkxQQmVXbHBiTW5EbVRvVU9IVXJwMGFhbGpKRjRJUzB0TGloVXJSbzhlUFZpNmRDbXVycTR2ZWtqaUdjaDZmdkh6ODVQc095SCtBNnlzckNoUm9nUURCdzVrM3J4NVdGcGF2dWdoQ1NHRUVPSUZrRXd0OGR4WVdsclN2MzkvK3Zmdi82S0hJb1Q0bDVIeml4QkNDQ0dFRVA4OWtxa2xoQkJDQ0NHRUVFSUlJZklkeWRRU1FnZ2hoQkJDNUV0anV0ViswVU1RUWdqeEFrbW1saEJDQ0NHRUVDSmZLVisrL0lzZWdoQkNQQmYyOXZZVUwxNzhSUS9qcGFYUjYvWDZGejBJSVlRUVFnZ2hoQkJDQ0NIeVFqSzFoQkJDQ0NHRUVFSUlJVVMrSTBFdElZUVFRZ2doaEJCQ0NKSHZTRkJMQ0NHRUVFSUlJWVFRUXVRN0V0UVNRZ2doaEJCQ0NDR0VFUG1PQkxXRUVFSUlJWVFRUWdnaFJMNGpRUzBoaEJCQ0NDR0VFRUlJa2U5SVVFc0lJWVFRUWdnaGhCQkM1RHNTMUJKQ0NDR0VFRUlJSVlRUStZNEV0WVFRUWdnaGhCQkNDQ0ZFdmlOQkxTR0VFRUlJSVlRUVFnaVI3MGhRU3dnaGhCQkNDQ0dFRUVMa094TFVFa0lJSVlRUVFnZ2hoQkQ1amdTMWhCQkNDQ0dFRUVJSUlVUytJMEV0SVlRUVFnZ2hoQkJDQ0pIdlNGQkxDQ0dFRUVJSUlZUVFRdVE3RXRRU1FnZ2hoQkJDQ0NHRUVQbU9CTFdFRUVJSUlZUVFRZ2doUkw0alFTMGhoQkJDQ0NHRUVFSUlrZTlJVUVzSUlZUVFRZ2doaEJCQzVEc1MxQkpDQ0NHRUVFSUlJWVFRK1k0RXRZUVFRZ2doaEJCQ0NDRkV2aU5CTFNHRUVFSUlJWVFRUWdpUjcwaFFTd2doaEJCQ0NDR0VFRUxrT3hMVUVrSUlJWVFRUWdnaGhCRDVqZ1MxaEJCQ0NDR0VFRUlJSVVTK0kwRXRJWVFRUWdnaGhCQkNDSkh2U0ZCTENDR0VFRUlJSVlRUVF1UTdFdFFTUWdnaGhCQkNDQ0dFRVBtT0JMV0VFRUlJSVlRUVFnZ2hSTDd6UC85RllUU1N0c05aQUFBQUFFbEZUa1N1UW1DQyIsCgkiVGhlbWUiIDogIiIsCgkiVHlwZSIgOiAiZmxvdyIsCgkiVmVyc2lvbiIgOiAiIgp9Cg=="/>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8044</Words>
  <Application>WPS 演示</Application>
  <PresentationFormat>宽屏</PresentationFormat>
  <Paragraphs>587</Paragraphs>
  <Slides>46</Slides>
  <Notes>46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宋体</vt:lpstr>
      <vt:lpstr>Wingdings</vt:lpstr>
      <vt:lpstr>Times New Roman</vt:lpstr>
      <vt:lpstr>思源黑体 CN Heavy</vt:lpstr>
      <vt:lpstr>黑体</vt:lpstr>
      <vt:lpstr>微软雅黑</vt:lpstr>
      <vt:lpstr>思源黑体 CN Normal</vt:lpstr>
      <vt:lpstr>Calibri</vt:lpstr>
      <vt:lpstr>Cambria Math</vt:lpstr>
      <vt:lpstr>Calibri</vt:lpstr>
      <vt:lpstr>MS Mincho</vt:lpstr>
      <vt:lpstr>思源黑体 CN Medium</vt:lpstr>
      <vt:lpstr>Arial Unicode MS</vt:lpstr>
      <vt:lpstr>思源黑体 CN Light</vt:lpstr>
      <vt:lpstr>AMGDT</vt:lpstr>
      <vt:lpstr>思源黑体 CN Normal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星辰</cp:lastModifiedBy>
  <cp:revision>110</cp:revision>
  <dcterms:created xsi:type="dcterms:W3CDTF">2020-05-10T07:30:00Z</dcterms:created>
  <dcterms:modified xsi:type="dcterms:W3CDTF">2022-06-01T08:23:59Z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2124C1744A3F4361B37C9913E2440F0A</vt:lpwstr>
  </property>
</Properties>
</file>